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4" r:id="rId6"/>
    <p:sldId id="260" r:id="rId7"/>
    <p:sldId id="261" r:id="rId8"/>
    <p:sldId id="262" r:id="rId9"/>
    <p:sldId id="263" r:id="rId10"/>
    <p:sldId id="275" r:id="rId11"/>
    <p:sldId id="268" r:id="rId12"/>
    <p:sldId id="265" r:id="rId13"/>
    <p:sldId id="266" r:id="rId14"/>
    <p:sldId id="269" r:id="rId15"/>
    <p:sldId id="274" r:id="rId16"/>
    <p:sldId id="276"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Knyga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Knyga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Knyga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Knyga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Knyga1"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76815815684139"/>
          <c:y val="5.5555555555555552E-2"/>
          <c:w val="0.48134321813591918"/>
          <c:h val="0.89814814814814814"/>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Lapas1!$C$4:$C$7</c:f>
              <c:strCache>
                <c:ptCount val="4"/>
                <c:pt idx="0">
                  <c:v>Mokinių pristačiusių formą Nr. E027-1, dalis (%)</c:v>
                </c:pt>
                <c:pt idx="1">
                  <c:v>Mokinių, kurių formos Nr. E027-1 formos I dalis "Fizinės būklės įvertinimas" užpildyta, dalis (%)</c:v>
                </c:pt>
                <c:pt idx="2">
                  <c:v>Mokinių, kurių formos Nr. E027-1 formos II dalis "Dantų ir žandikaulių būklės įvertinimas" užpildyta, dalis (%)</c:v>
                </c:pt>
                <c:pt idx="3">
                  <c:v>Mokinių, galinčių dalyvauti ugdymo veikloje be jokių apribojimų, dalis (%)</c:v>
                </c:pt>
              </c:strCache>
            </c:strRef>
          </c:cat>
          <c:val>
            <c:numRef>
              <c:f>Lapas1!$D$4:$D$7</c:f>
              <c:numCache>
                <c:formatCode>General</c:formatCode>
                <c:ptCount val="4"/>
                <c:pt idx="0">
                  <c:v>72.7</c:v>
                </c:pt>
                <c:pt idx="1">
                  <c:v>91</c:v>
                </c:pt>
                <c:pt idx="2">
                  <c:v>75.099999999999994</c:v>
                </c:pt>
                <c:pt idx="3">
                  <c:v>91.8</c:v>
                </c:pt>
              </c:numCache>
            </c:numRef>
          </c:val>
          <c:extLst>
            <c:ext xmlns:c16="http://schemas.microsoft.com/office/drawing/2014/chart" uri="{C3380CC4-5D6E-409C-BE32-E72D297353CC}">
              <c16:uniqueId val="{00000000-55F4-4620-B632-16854E2886B5}"/>
            </c:ext>
          </c:extLst>
        </c:ser>
        <c:dLbls>
          <c:showLegendKey val="0"/>
          <c:showVal val="0"/>
          <c:showCatName val="0"/>
          <c:showSerName val="0"/>
          <c:showPercent val="0"/>
          <c:showBubbleSize val="0"/>
        </c:dLbls>
        <c:gapWidth val="182"/>
        <c:axId val="873118543"/>
        <c:axId val="873116879"/>
      </c:barChart>
      <c:catAx>
        <c:axId val="8731185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crossAx val="873116879"/>
        <c:crosses val="autoZero"/>
        <c:auto val="1"/>
        <c:lblAlgn val="ctr"/>
        <c:lblOffset val="100"/>
        <c:noMultiLvlLbl val="0"/>
      </c:catAx>
      <c:valAx>
        <c:axId val="873116879"/>
        <c:scaling>
          <c:orientation val="minMax"/>
        </c:scaling>
        <c:delete val="1"/>
        <c:axPos val="b"/>
        <c:numFmt formatCode="General" sourceLinked="1"/>
        <c:majorTickMark val="none"/>
        <c:minorTickMark val="none"/>
        <c:tickLblPos val="nextTo"/>
        <c:crossAx val="873118543"/>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Lapas1!$C$27:$C$30</c:f>
              <c:strCache>
                <c:ptCount val="4"/>
                <c:pt idx="0">
                  <c:v>Mokinių, turinčių per mažą svorį, dalis (%)</c:v>
                </c:pt>
                <c:pt idx="1">
                  <c:v>Mokinių, turinčių normalų svorį, dalis (%)</c:v>
                </c:pt>
                <c:pt idx="2">
                  <c:v>Mokinių, turinčių antsvorį, dalis (%)</c:v>
                </c:pt>
                <c:pt idx="3">
                  <c:v>Mokinių, turinčių nutukimą, dalis (%)</c:v>
                </c:pt>
              </c:strCache>
            </c:strRef>
          </c:cat>
          <c:val>
            <c:numRef>
              <c:f>Lapas1!$D$27:$D$30</c:f>
              <c:numCache>
                <c:formatCode>General</c:formatCode>
                <c:ptCount val="4"/>
                <c:pt idx="0">
                  <c:v>13.5</c:v>
                </c:pt>
                <c:pt idx="1">
                  <c:v>63.1</c:v>
                </c:pt>
                <c:pt idx="2">
                  <c:v>15.8</c:v>
                </c:pt>
                <c:pt idx="3">
                  <c:v>7.5</c:v>
                </c:pt>
              </c:numCache>
            </c:numRef>
          </c:val>
          <c:extLst>
            <c:ext xmlns:c16="http://schemas.microsoft.com/office/drawing/2014/chart" uri="{C3380CC4-5D6E-409C-BE32-E72D297353CC}">
              <c16:uniqueId val="{00000000-5C3E-4C84-B9EE-6941A728519B}"/>
            </c:ext>
          </c:extLst>
        </c:ser>
        <c:dLbls>
          <c:showLegendKey val="0"/>
          <c:showVal val="0"/>
          <c:showCatName val="0"/>
          <c:showSerName val="0"/>
          <c:showPercent val="0"/>
          <c:showBubbleSize val="0"/>
        </c:dLbls>
        <c:gapWidth val="182"/>
        <c:axId val="879278799"/>
        <c:axId val="879276303"/>
      </c:barChart>
      <c:catAx>
        <c:axId val="8792787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crossAx val="879276303"/>
        <c:crosses val="autoZero"/>
        <c:auto val="1"/>
        <c:lblAlgn val="ctr"/>
        <c:lblOffset val="100"/>
        <c:noMultiLvlLbl val="0"/>
      </c:catAx>
      <c:valAx>
        <c:axId val="879276303"/>
        <c:scaling>
          <c:orientation val="minMax"/>
        </c:scaling>
        <c:delete val="1"/>
        <c:axPos val="b"/>
        <c:numFmt formatCode="General" sourceLinked="1"/>
        <c:majorTickMark val="none"/>
        <c:minorTickMark val="none"/>
        <c:tickLblPos val="nextTo"/>
        <c:crossAx val="879278799"/>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Lapas1!$C$49:$C$52</c:f>
              <c:strCache>
                <c:ptCount val="4"/>
                <c:pt idx="0">
                  <c:v>Mokinių, priskiriamų pagrindinei fizinio ugdymo grupei, dalis (%)</c:v>
                </c:pt>
                <c:pt idx="1">
                  <c:v>Mokinių, priskiriamų parengiamajai fizinio ugdymo grupei, dalis (%)</c:v>
                </c:pt>
                <c:pt idx="2">
                  <c:v>Mokinių, priskiriamų specialiajai fizinio ugdymo grupei, dalis (%)</c:v>
                </c:pt>
                <c:pt idx="3">
                  <c:v>Mokinių atleistų nuo kūno kultūros pamokų, dalis (%)</c:v>
                </c:pt>
              </c:strCache>
            </c:strRef>
          </c:cat>
          <c:val>
            <c:numRef>
              <c:f>Lapas1!$D$49:$D$52</c:f>
              <c:numCache>
                <c:formatCode>General</c:formatCode>
                <c:ptCount val="4"/>
                <c:pt idx="0">
                  <c:v>97.5</c:v>
                </c:pt>
                <c:pt idx="1">
                  <c:v>2.2000000000000002</c:v>
                </c:pt>
                <c:pt idx="2">
                  <c:v>0.1</c:v>
                </c:pt>
                <c:pt idx="3">
                  <c:v>0.4</c:v>
                </c:pt>
              </c:numCache>
            </c:numRef>
          </c:val>
          <c:extLst>
            <c:ext xmlns:c16="http://schemas.microsoft.com/office/drawing/2014/chart" uri="{C3380CC4-5D6E-409C-BE32-E72D297353CC}">
              <c16:uniqueId val="{00000000-1A97-40A2-9FF2-874E0DBA9A9B}"/>
            </c:ext>
          </c:extLst>
        </c:ser>
        <c:dLbls>
          <c:showLegendKey val="0"/>
          <c:showVal val="0"/>
          <c:showCatName val="0"/>
          <c:showSerName val="0"/>
          <c:showPercent val="0"/>
          <c:showBubbleSize val="0"/>
        </c:dLbls>
        <c:gapWidth val="182"/>
        <c:axId val="879273711"/>
        <c:axId val="879274543"/>
      </c:barChart>
      <c:catAx>
        <c:axId val="879273711"/>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crossAx val="879274543"/>
        <c:crosses val="autoZero"/>
        <c:auto val="1"/>
        <c:lblAlgn val="ctr"/>
        <c:lblOffset val="100"/>
        <c:noMultiLvlLbl val="0"/>
      </c:catAx>
      <c:valAx>
        <c:axId val="879274543"/>
        <c:scaling>
          <c:orientation val="minMax"/>
        </c:scaling>
        <c:delete val="1"/>
        <c:axPos val="b"/>
        <c:numFmt formatCode="General" sourceLinked="1"/>
        <c:majorTickMark val="none"/>
        <c:minorTickMark val="none"/>
        <c:tickLblPos val="nextTo"/>
        <c:crossAx val="879273711"/>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Lapas1!$C$56:$C$60</c:f>
              <c:strCache>
                <c:ptCount val="5"/>
                <c:pt idx="0">
                  <c:v>Mokinių, turinčių labai aukštą bendrą (KPI+kpi) indeksą, dalis (%)</c:v>
                </c:pt>
                <c:pt idx="1">
                  <c:v>Mokinių, turinčių aukštą bendrą (KPI+kpi) indeksą, dalis (%)</c:v>
                </c:pt>
                <c:pt idx="2">
                  <c:v>Mokinių, turinčių vidutinį bendrą (KPI+kpi) indeksą, dalis (%)</c:v>
                </c:pt>
                <c:pt idx="3">
                  <c:v>Mokinių, turinčių žemą bendrą (KPI+kpi) indeksą, dalis (%)</c:v>
                </c:pt>
                <c:pt idx="4">
                  <c:v>Mokinių, turinčių labai žemą bendrą (KPI+kpi) indeksą, dalis (%)</c:v>
                </c:pt>
              </c:strCache>
            </c:strRef>
          </c:cat>
          <c:val>
            <c:numRef>
              <c:f>Lapas1!$D$56:$D$60</c:f>
              <c:numCache>
                <c:formatCode>General</c:formatCode>
                <c:ptCount val="5"/>
                <c:pt idx="0">
                  <c:v>26.9</c:v>
                </c:pt>
                <c:pt idx="1">
                  <c:v>17.3</c:v>
                </c:pt>
                <c:pt idx="2">
                  <c:v>26.3</c:v>
                </c:pt>
                <c:pt idx="3">
                  <c:v>15.4</c:v>
                </c:pt>
                <c:pt idx="4">
                  <c:v>13.9</c:v>
                </c:pt>
              </c:numCache>
            </c:numRef>
          </c:val>
          <c:extLst>
            <c:ext xmlns:c16="http://schemas.microsoft.com/office/drawing/2014/chart" uri="{C3380CC4-5D6E-409C-BE32-E72D297353CC}">
              <c16:uniqueId val="{00000000-63BF-4381-9375-053AB104D9AC}"/>
            </c:ext>
          </c:extLst>
        </c:ser>
        <c:dLbls>
          <c:showLegendKey val="0"/>
          <c:showVal val="0"/>
          <c:showCatName val="0"/>
          <c:showSerName val="0"/>
          <c:showPercent val="0"/>
          <c:showBubbleSize val="0"/>
        </c:dLbls>
        <c:gapWidth val="182"/>
        <c:axId val="779321791"/>
        <c:axId val="779330527"/>
      </c:barChart>
      <c:catAx>
        <c:axId val="779321791"/>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crossAx val="779330527"/>
        <c:crosses val="autoZero"/>
        <c:auto val="1"/>
        <c:lblAlgn val="ctr"/>
        <c:lblOffset val="100"/>
        <c:noMultiLvlLbl val="0"/>
      </c:catAx>
      <c:valAx>
        <c:axId val="779330527"/>
        <c:scaling>
          <c:orientation val="minMax"/>
        </c:scaling>
        <c:delete val="1"/>
        <c:axPos val="b"/>
        <c:numFmt formatCode="General" sourceLinked="1"/>
        <c:majorTickMark val="none"/>
        <c:minorTickMark val="none"/>
        <c:tickLblPos val="nextTo"/>
        <c:crossAx val="779321791"/>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lt-L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Lapas1!$C$73:$C$77</c:f>
              <c:strCache>
                <c:ptCount val="5"/>
                <c:pt idx="0">
                  <c:v>Mokinių, neturinčių ėduonies pažeistų, plombuotų ir išrautų dantų, dalis (%)</c:v>
                </c:pt>
                <c:pt idx="1">
                  <c:v>Mokinių, neturinčių sąkandžio patologijos, dalis (%)</c:v>
                </c:pt>
                <c:pt idx="2">
                  <c:v>Mokinių, turinčių žandikaulių patologiją, dalis (%)</c:v>
                </c:pt>
                <c:pt idx="3">
                  <c:v>Mokinių, turinčių pavienių dantų sąkandžio patologiją, dalis (%)</c:v>
                </c:pt>
                <c:pt idx="4">
                  <c:v>Mokinių, turinčių žandikaulių ir pavienių dantų sąkandžio patologiją, dalis (%)</c:v>
                </c:pt>
              </c:strCache>
            </c:strRef>
          </c:cat>
          <c:val>
            <c:numRef>
              <c:f>Lapas1!$D$73:$D$77</c:f>
              <c:numCache>
                <c:formatCode>General</c:formatCode>
                <c:ptCount val="5"/>
                <c:pt idx="0">
                  <c:v>12.4</c:v>
                </c:pt>
                <c:pt idx="1">
                  <c:v>61.3</c:v>
                </c:pt>
                <c:pt idx="2">
                  <c:v>17.7</c:v>
                </c:pt>
                <c:pt idx="3">
                  <c:v>21.1</c:v>
                </c:pt>
                <c:pt idx="4">
                  <c:v>0</c:v>
                </c:pt>
              </c:numCache>
            </c:numRef>
          </c:val>
          <c:extLst>
            <c:ext xmlns:c16="http://schemas.microsoft.com/office/drawing/2014/chart" uri="{C3380CC4-5D6E-409C-BE32-E72D297353CC}">
              <c16:uniqueId val="{00000000-73AF-46BB-A3B3-BABBA0C12872}"/>
            </c:ext>
          </c:extLst>
        </c:ser>
        <c:dLbls>
          <c:showLegendKey val="0"/>
          <c:showVal val="0"/>
          <c:showCatName val="0"/>
          <c:showSerName val="0"/>
          <c:showPercent val="0"/>
          <c:showBubbleSize val="0"/>
        </c:dLbls>
        <c:gapWidth val="182"/>
        <c:axId val="783929423"/>
        <c:axId val="783929839"/>
      </c:barChart>
      <c:catAx>
        <c:axId val="7839294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crossAx val="783929839"/>
        <c:crosses val="autoZero"/>
        <c:auto val="1"/>
        <c:lblAlgn val="ctr"/>
        <c:lblOffset val="100"/>
        <c:noMultiLvlLbl val="0"/>
      </c:catAx>
      <c:valAx>
        <c:axId val="783929839"/>
        <c:scaling>
          <c:orientation val="minMax"/>
        </c:scaling>
        <c:delete val="1"/>
        <c:axPos val="b"/>
        <c:numFmt formatCode="General" sourceLinked="1"/>
        <c:majorTickMark val="none"/>
        <c:minorTickMark val="none"/>
        <c:tickLblPos val="nextTo"/>
        <c:crossAx val="783929423"/>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lt-LT"/>
              <a:t>Spustelėję redaguokite stilių</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p:txBody>
          <a:bodyPr/>
          <a:lstStyle/>
          <a:p>
            <a:fld id="{2A0A66E4-E99B-45E3-A49B-C2B1D55EF7C6}" type="datetimeFigureOut">
              <a:rPr lang="lt-LT" smtClean="0"/>
              <a:t>2021-03-12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A18638C-CAB2-4A73-948F-7EA827C1BA4A}" type="slidenum">
              <a:rPr lang="lt-LT" smtClean="0"/>
              <a:t>‹#›</a:t>
            </a:fld>
            <a:endParaRPr lang="lt-LT"/>
          </a:p>
        </p:txBody>
      </p:sp>
    </p:spTree>
    <p:extLst>
      <p:ext uri="{BB962C8B-B14F-4D97-AF65-F5344CB8AC3E}">
        <p14:creationId xmlns:p14="http://schemas.microsoft.com/office/powerpoint/2010/main" val="1803140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lt-LT"/>
              <a:t>Spustelėję redaguokite stilių</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2A0A66E4-E99B-45E3-A49B-C2B1D55EF7C6}" type="datetimeFigureOut">
              <a:rPr lang="lt-LT" smtClean="0"/>
              <a:t>2021-03-12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A18638C-CAB2-4A73-948F-7EA827C1BA4A}" type="slidenum">
              <a:rPr lang="lt-LT" smtClean="0"/>
              <a:t>‹#›</a:t>
            </a:fld>
            <a:endParaRPr lang="lt-LT"/>
          </a:p>
        </p:txBody>
      </p:sp>
    </p:spTree>
    <p:extLst>
      <p:ext uri="{BB962C8B-B14F-4D97-AF65-F5344CB8AC3E}">
        <p14:creationId xmlns:p14="http://schemas.microsoft.com/office/powerpoint/2010/main" val="4141107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lt-LT"/>
              <a:t>Spustelėję redaguokite stilių</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a:t>Spustelėkite, kad galėtumėte redaguoti šablono teksto stilius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2A0A66E4-E99B-45E3-A49B-C2B1D55EF7C6}" type="datetimeFigureOut">
              <a:rPr lang="lt-LT" smtClean="0"/>
              <a:t>2021-03-12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A18638C-CAB2-4A73-948F-7EA827C1BA4A}" type="slidenum">
              <a:rPr lang="lt-LT" smtClean="0"/>
              <a:t>‹#›</a:t>
            </a:fld>
            <a:endParaRPr lang="lt-LT"/>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435641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lt-LT"/>
              <a:t>Spustelėję redaguokite stilių</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2A0A66E4-E99B-45E3-A49B-C2B1D55EF7C6}" type="datetimeFigureOut">
              <a:rPr lang="lt-LT" smtClean="0"/>
              <a:t>2021-03-12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A18638C-CAB2-4A73-948F-7EA827C1BA4A}" type="slidenum">
              <a:rPr lang="lt-LT" smtClean="0"/>
              <a:t>‹#›</a:t>
            </a:fld>
            <a:endParaRPr lang="lt-LT"/>
          </a:p>
        </p:txBody>
      </p:sp>
    </p:spTree>
    <p:extLst>
      <p:ext uri="{BB962C8B-B14F-4D97-AF65-F5344CB8AC3E}">
        <p14:creationId xmlns:p14="http://schemas.microsoft.com/office/powerpoint/2010/main" val="2831573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asiūlymo pavadinimas kortelės">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lt-LT"/>
              <a:t>Spustelėję redaguokite stilių</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a:t>Spustelėkite, kad galėtumėte redaguoti šablono teksto stilius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2A0A66E4-E99B-45E3-A49B-C2B1D55EF7C6}" type="datetimeFigureOut">
              <a:rPr lang="lt-LT" smtClean="0"/>
              <a:t>2021-03-12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A18638C-CAB2-4A73-948F-7EA827C1BA4A}" type="slidenum">
              <a:rPr lang="lt-LT" smtClean="0"/>
              <a:t>‹#›</a:t>
            </a:fld>
            <a:endParaRPr lang="lt-L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88812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arba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lt-LT"/>
              <a:t>Spustelėję redaguokite stilių</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a:t>Spustelėkite, kad galėtumėte redaguoti šablono teksto stilius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2A0A66E4-E99B-45E3-A49B-C2B1D55EF7C6}" type="datetimeFigureOut">
              <a:rPr lang="lt-LT" smtClean="0"/>
              <a:t>2021-03-12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A18638C-CAB2-4A73-948F-7EA827C1BA4A}" type="slidenum">
              <a:rPr lang="lt-LT" smtClean="0"/>
              <a:t>‹#›</a:t>
            </a:fld>
            <a:endParaRPr lang="lt-LT"/>
          </a:p>
        </p:txBody>
      </p:sp>
    </p:spTree>
    <p:extLst>
      <p:ext uri="{BB962C8B-B14F-4D97-AF65-F5344CB8AC3E}">
        <p14:creationId xmlns:p14="http://schemas.microsoft.com/office/powerpoint/2010/main" val="308805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Vertical Text Placeholder 2"/>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2A0A66E4-E99B-45E3-A49B-C2B1D55EF7C6}" type="datetimeFigureOut">
              <a:rPr lang="lt-LT" smtClean="0"/>
              <a:t>2021-03-12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A18638C-CAB2-4A73-948F-7EA827C1BA4A}" type="slidenum">
              <a:rPr lang="lt-LT" smtClean="0"/>
              <a:t>‹#›</a:t>
            </a:fld>
            <a:endParaRPr lang="lt-LT"/>
          </a:p>
        </p:txBody>
      </p:sp>
    </p:spTree>
    <p:extLst>
      <p:ext uri="{BB962C8B-B14F-4D97-AF65-F5344CB8AC3E}">
        <p14:creationId xmlns:p14="http://schemas.microsoft.com/office/powerpoint/2010/main" val="1553608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lt-LT"/>
              <a:t>Spustelėję redaguokite stilių</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2A0A66E4-E99B-45E3-A49B-C2B1D55EF7C6}" type="datetimeFigureOut">
              <a:rPr lang="lt-LT" smtClean="0"/>
              <a:t>2021-03-12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A18638C-CAB2-4A73-948F-7EA827C1BA4A}" type="slidenum">
              <a:rPr lang="lt-LT" smtClean="0"/>
              <a:t>‹#›</a:t>
            </a:fld>
            <a:endParaRPr lang="lt-LT"/>
          </a:p>
        </p:txBody>
      </p:sp>
    </p:spTree>
    <p:extLst>
      <p:ext uri="{BB962C8B-B14F-4D97-AF65-F5344CB8AC3E}">
        <p14:creationId xmlns:p14="http://schemas.microsoft.com/office/powerpoint/2010/main" val="225094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lt-LT"/>
              <a:t>Spustelėję redaguokite stilių</a:t>
            </a:r>
            <a:endParaRPr lang="en-US" dirty="0"/>
          </a:p>
        </p:txBody>
      </p:sp>
      <p:sp>
        <p:nvSpPr>
          <p:cNvPr id="3" name="Content Placeholder 2"/>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2A0A66E4-E99B-45E3-A49B-C2B1D55EF7C6}" type="datetimeFigureOut">
              <a:rPr lang="lt-LT" smtClean="0"/>
              <a:t>2021-03-12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A18638C-CAB2-4A73-948F-7EA827C1BA4A}" type="slidenum">
              <a:rPr lang="lt-LT" smtClean="0"/>
              <a:t>‹#›</a:t>
            </a:fld>
            <a:endParaRPr lang="lt-LT"/>
          </a:p>
        </p:txBody>
      </p:sp>
    </p:spTree>
    <p:extLst>
      <p:ext uri="{BB962C8B-B14F-4D97-AF65-F5344CB8AC3E}">
        <p14:creationId xmlns:p14="http://schemas.microsoft.com/office/powerpoint/2010/main" val="1923419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lt-LT"/>
              <a:t>Spustelėję redaguokite stilių</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2A0A66E4-E99B-45E3-A49B-C2B1D55EF7C6}" type="datetimeFigureOut">
              <a:rPr lang="lt-LT" smtClean="0"/>
              <a:t>2021-03-12</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6A18638C-CAB2-4A73-948F-7EA827C1BA4A}" type="slidenum">
              <a:rPr lang="lt-LT" smtClean="0"/>
              <a:t>‹#›</a:t>
            </a:fld>
            <a:endParaRPr lang="lt-LT"/>
          </a:p>
        </p:txBody>
      </p:sp>
    </p:spTree>
    <p:extLst>
      <p:ext uri="{BB962C8B-B14F-4D97-AF65-F5344CB8AC3E}">
        <p14:creationId xmlns:p14="http://schemas.microsoft.com/office/powerpoint/2010/main" val="4090458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2A0A66E4-E99B-45E3-A49B-C2B1D55EF7C6}" type="datetimeFigureOut">
              <a:rPr lang="lt-LT" smtClean="0"/>
              <a:t>2021-03-12</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6A18638C-CAB2-4A73-948F-7EA827C1BA4A}" type="slidenum">
              <a:rPr lang="lt-LT" smtClean="0"/>
              <a:t>‹#›</a:t>
            </a:fld>
            <a:endParaRPr lang="lt-LT"/>
          </a:p>
        </p:txBody>
      </p:sp>
    </p:spTree>
    <p:extLst>
      <p:ext uri="{BB962C8B-B14F-4D97-AF65-F5344CB8AC3E}">
        <p14:creationId xmlns:p14="http://schemas.microsoft.com/office/powerpoint/2010/main" val="4072465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a:t>Spustelėję redaguokite stilių</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2A0A66E4-E99B-45E3-A49B-C2B1D55EF7C6}" type="datetimeFigureOut">
              <a:rPr lang="lt-LT" smtClean="0"/>
              <a:t>2021-03-12</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6A18638C-CAB2-4A73-948F-7EA827C1BA4A}" type="slidenum">
              <a:rPr lang="lt-LT" smtClean="0"/>
              <a:t>‹#›</a:t>
            </a:fld>
            <a:endParaRPr lang="lt-LT"/>
          </a:p>
        </p:txBody>
      </p:sp>
    </p:spTree>
    <p:extLst>
      <p:ext uri="{BB962C8B-B14F-4D97-AF65-F5344CB8AC3E}">
        <p14:creationId xmlns:p14="http://schemas.microsoft.com/office/powerpoint/2010/main" val="2569964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2A0A66E4-E99B-45E3-A49B-C2B1D55EF7C6}" type="datetimeFigureOut">
              <a:rPr lang="lt-LT" smtClean="0"/>
              <a:t>2021-03-12</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6A18638C-CAB2-4A73-948F-7EA827C1BA4A}" type="slidenum">
              <a:rPr lang="lt-LT" smtClean="0"/>
              <a:t>‹#›</a:t>
            </a:fld>
            <a:endParaRPr lang="lt-LT"/>
          </a:p>
        </p:txBody>
      </p:sp>
    </p:spTree>
    <p:extLst>
      <p:ext uri="{BB962C8B-B14F-4D97-AF65-F5344CB8AC3E}">
        <p14:creationId xmlns:p14="http://schemas.microsoft.com/office/powerpoint/2010/main" val="312068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0A66E4-E99B-45E3-A49B-C2B1D55EF7C6}" type="datetimeFigureOut">
              <a:rPr lang="lt-LT" smtClean="0"/>
              <a:t>2021-03-12</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6A18638C-CAB2-4A73-948F-7EA827C1BA4A}" type="slidenum">
              <a:rPr lang="lt-LT" smtClean="0"/>
              <a:t>‹#›</a:t>
            </a:fld>
            <a:endParaRPr lang="lt-LT"/>
          </a:p>
        </p:txBody>
      </p:sp>
    </p:spTree>
    <p:extLst>
      <p:ext uri="{BB962C8B-B14F-4D97-AF65-F5344CB8AC3E}">
        <p14:creationId xmlns:p14="http://schemas.microsoft.com/office/powerpoint/2010/main" val="2353407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lt-LT"/>
              <a:t>Spustelėję redaguokite stilių</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2A0A66E4-E99B-45E3-A49B-C2B1D55EF7C6}" type="datetimeFigureOut">
              <a:rPr lang="lt-LT" smtClean="0"/>
              <a:t>2021-03-12</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6A18638C-CAB2-4A73-948F-7EA827C1BA4A}" type="slidenum">
              <a:rPr lang="lt-LT" smtClean="0"/>
              <a:t>‹#›</a:t>
            </a:fld>
            <a:endParaRPr lang="lt-LT"/>
          </a:p>
        </p:txBody>
      </p:sp>
    </p:spTree>
    <p:extLst>
      <p:ext uri="{BB962C8B-B14F-4D97-AF65-F5344CB8AC3E}">
        <p14:creationId xmlns:p14="http://schemas.microsoft.com/office/powerpoint/2010/main" val="1547996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lt-LT"/>
              <a:t>Spustelėję redaguokite stilių</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2A0A66E4-E99B-45E3-A49B-C2B1D55EF7C6}" type="datetimeFigureOut">
              <a:rPr lang="lt-LT" smtClean="0"/>
              <a:t>2021-03-12</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6A18638C-CAB2-4A73-948F-7EA827C1BA4A}" type="slidenum">
              <a:rPr lang="lt-LT" smtClean="0"/>
              <a:t>‹#›</a:t>
            </a:fld>
            <a:endParaRPr lang="lt-LT"/>
          </a:p>
        </p:txBody>
      </p:sp>
    </p:spTree>
    <p:extLst>
      <p:ext uri="{BB962C8B-B14F-4D97-AF65-F5344CB8AC3E}">
        <p14:creationId xmlns:p14="http://schemas.microsoft.com/office/powerpoint/2010/main" val="1577757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lt-LT"/>
              <a:t>Spustelėję redaguokite stilių</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A0A66E4-E99B-45E3-A49B-C2B1D55EF7C6}" type="datetimeFigureOut">
              <a:rPr lang="lt-LT" smtClean="0"/>
              <a:t>2021-03-12</a:t>
            </a:fld>
            <a:endParaRPr lang="lt-L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A18638C-CAB2-4A73-948F-7EA827C1BA4A}" type="slidenum">
              <a:rPr lang="lt-LT" smtClean="0"/>
              <a:t>‹#›</a:t>
            </a:fld>
            <a:endParaRPr lang="lt-LT"/>
          </a:p>
        </p:txBody>
      </p:sp>
    </p:spTree>
    <p:extLst>
      <p:ext uri="{BB962C8B-B14F-4D97-AF65-F5344CB8AC3E}">
        <p14:creationId xmlns:p14="http://schemas.microsoft.com/office/powerpoint/2010/main" val="16195910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B6E772E-7793-4A94-B651-DDCB4C762EDC}"/>
              </a:ext>
            </a:extLst>
          </p:cNvPr>
          <p:cNvSpPr>
            <a:spLocks noGrp="1"/>
          </p:cNvSpPr>
          <p:nvPr>
            <p:ph type="ctrTitle"/>
          </p:nvPr>
        </p:nvSpPr>
        <p:spPr>
          <a:xfrm>
            <a:off x="1507067" y="1984016"/>
            <a:ext cx="7636933" cy="1646302"/>
          </a:xfrm>
        </p:spPr>
        <p:txBody>
          <a:bodyPr/>
          <a:lstStyle/>
          <a:p>
            <a:pPr algn="ctr"/>
            <a:r>
              <a:rPr lang="lt-LT" sz="4000" dirty="0">
                <a:latin typeface="Times New Roman" panose="02020603050405020304" pitchFamily="18" charset="0"/>
                <a:cs typeface="Times New Roman" panose="02020603050405020304" pitchFamily="18" charset="0"/>
              </a:rPr>
              <a:t>Klaipėdos ,,Smeltės“ progimnazijos mokinių profilaktinių duomenų analizė 2020-2021m.</a:t>
            </a:r>
          </a:p>
        </p:txBody>
      </p:sp>
      <p:sp>
        <p:nvSpPr>
          <p:cNvPr id="3" name="Antrinis pavadinimas 2">
            <a:extLst>
              <a:ext uri="{FF2B5EF4-FFF2-40B4-BE49-F238E27FC236}">
                <a16:creationId xmlns:a16="http://schemas.microsoft.com/office/drawing/2014/main" id="{F0C008D9-DBFB-4E6B-9431-3B646CB18545}"/>
              </a:ext>
            </a:extLst>
          </p:cNvPr>
          <p:cNvSpPr>
            <a:spLocks noGrp="1"/>
          </p:cNvSpPr>
          <p:nvPr>
            <p:ph type="subTitle" idx="1"/>
          </p:nvPr>
        </p:nvSpPr>
        <p:spPr>
          <a:xfrm>
            <a:off x="3289644" y="5292348"/>
            <a:ext cx="7766936" cy="1096899"/>
          </a:xfrm>
        </p:spPr>
        <p:txBody>
          <a:bodyPr/>
          <a:lstStyle/>
          <a:p>
            <a:r>
              <a:rPr lang="lt-LT" dirty="0">
                <a:solidFill>
                  <a:schemeClr val="tx1"/>
                </a:solidFill>
                <a:latin typeface="Times New Roman" panose="02020603050405020304" pitchFamily="18" charset="0"/>
                <a:cs typeface="Times New Roman" panose="02020603050405020304" pitchFamily="18" charset="0"/>
              </a:rPr>
              <a:t>Parengė: mokyklos visuomenės sveikatos specialistė</a:t>
            </a:r>
          </a:p>
          <a:p>
            <a:r>
              <a:rPr lang="lt-LT" dirty="0">
                <a:solidFill>
                  <a:schemeClr val="tx1"/>
                </a:solidFill>
                <a:latin typeface="Times New Roman" panose="02020603050405020304" pitchFamily="18" charset="0"/>
                <a:cs typeface="Times New Roman" panose="02020603050405020304" pitchFamily="18" charset="0"/>
              </a:rPr>
              <a:t>Dovilė </a:t>
            </a:r>
            <a:r>
              <a:rPr lang="lt-LT" dirty="0" err="1">
                <a:solidFill>
                  <a:schemeClr val="tx1"/>
                </a:solidFill>
                <a:latin typeface="Times New Roman" panose="02020603050405020304" pitchFamily="18" charset="0"/>
                <a:cs typeface="Times New Roman" panose="02020603050405020304" pitchFamily="18" charset="0"/>
              </a:rPr>
              <a:t>Stasiškienė</a:t>
            </a:r>
            <a:endParaRPr lang="lt-LT" dirty="0">
              <a:solidFill>
                <a:schemeClr val="tx1"/>
              </a:solidFill>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3C703BB4-5B71-4E71-81E1-5350843995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9068" y="1017202"/>
            <a:ext cx="2015024" cy="495300"/>
          </a:xfrm>
          <a:prstGeom prst="rect">
            <a:avLst/>
          </a:prstGeom>
          <a:solidFill>
            <a:schemeClr val="bg1"/>
          </a:solidFill>
          <a:ln>
            <a:solidFill>
              <a:schemeClr val="tx1"/>
            </a:solidFill>
          </a:ln>
        </p:spPr>
      </p:pic>
      <p:pic>
        <p:nvPicPr>
          <p:cNvPr id="1030" name="Picture 6">
            <a:extLst>
              <a:ext uri="{FF2B5EF4-FFF2-40B4-BE49-F238E27FC236}">
                <a16:creationId xmlns:a16="http://schemas.microsoft.com/office/drawing/2014/main" id="{BBA5D3DE-F010-4435-93AE-037A260F0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6895" y="394653"/>
            <a:ext cx="2337197" cy="495300"/>
          </a:xfrm>
          <a:prstGeom prst="rect">
            <a:avLst/>
          </a:prstGeom>
          <a:solidFill>
            <a:schemeClr val="bg1"/>
          </a:solidFill>
        </p:spPr>
      </p:pic>
    </p:spTree>
    <p:extLst>
      <p:ext uri="{BB962C8B-B14F-4D97-AF65-F5344CB8AC3E}">
        <p14:creationId xmlns:p14="http://schemas.microsoft.com/office/powerpoint/2010/main" val="580808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055B77-C9EE-4723-A3D9-7ED9338558BF}"/>
              </a:ext>
            </a:extLst>
          </p:cNvPr>
          <p:cNvSpPr>
            <a:spLocks noGrp="1"/>
          </p:cNvSpPr>
          <p:nvPr>
            <p:ph type="title"/>
          </p:nvPr>
        </p:nvSpPr>
        <p:spPr>
          <a:xfrm>
            <a:off x="510009" y="320351"/>
            <a:ext cx="9259142" cy="1320800"/>
          </a:xfrm>
        </p:spPr>
        <p:txBody>
          <a:bodyPr/>
          <a:lstStyle/>
          <a:p>
            <a:r>
              <a:rPr lang="lt-LT" dirty="0">
                <a:solidFill>
                  <a:schemeClr val="tx1"/>
                </a:solidFill>
                <a:latin typeface="Times New Roman" panose="02020603050405020304" pitchFamily="18" charset="0"/>
                <a:cs typeface="Times New Roman" panose="02020603050405020304" pitchFamily="18" charset="0"/>
              </a:rPr>
              <a:t>Ugdymo įstaigos sveikatos rodiklių suvestinė (6)</a:t>
            </a:r>
            <a:endParaRPr lang="lt-LT" dirty="0"/>
          </a:p>
        </p:txBody>
      </p:sp>
      <p:pic>
        <p:nvPicPr>
          <p:cNvPr id="7" name="Paveikslėlis 6">
            <a:extLst>
              <a:ext uri="{FF2B5EF4-FFF2-40B4-BE49-F238E27FC236}">
                <a16:creationId xmlns:a16="http://schemas.microsoft.com/office/drawing/2014/main" id="{15F1AF55-9424-4049-B92B-B0CF6107EEA6}"/>
              </a:ext>
            </a:extLst>
          </p:cNvPr>
          <p:cNvPicPr>
            <a:picLocks noChangeAspect="1"/>
          </p:cNvPicPr>
          <p:nvPr/>
        </p:nvPicPr>
        <p:blipFill rotWithShape="1">
          <a:blip r:embed="rId2"/>
          <a:srcRect l="11097" t="42224" r="35713" b="23966"/>
          <a:stretch/>
        </p:blipFill>
        <p:spPr>
          <a:xfrm>
            <a:off x="444695" y="1342570"/>
            <a:ext cx="8736628" cy="4171821"/>
          </a:xfrm>
          <a:prstGeom prst="rect">
            <a:avLst/>
          </a:prstGeom>
        </p:spPr>
      </p:pic>
      <p:sp>
        <p:nvSpPr>
          <p:cNvPr id="8" name="TextBox 7">
            <a:extLst>
              <a:ext uri="{FF2B5EF4-FFF2-40B4-BE49-F238E27FC236}">
                <a16:creationId xmlns:a16="http://schemas.microsoft.com/office/drawing/2014/main" id="{705CAD05-E2A2-4878-9B95-1132B1E9C1ED}"/>
              </a:ext>
            </a:extLst>
          </p:cNvPr>
          <p:cNvSpPr txBox="1"/>
          <p:nvPr/>
        </p:nvSpPr>
        <p:spPr>
          <a:xfrm>
            <a:off x="690465" y="5728996"/>
            <a:ext cx="4562669" cy="646331"/>
          </a:xfrm>
          <a:prstGeom prst="rect">
            <a:avLst/>
          </a:prstGeom>
          <a:noFill/>
          <a:ln>
            <a:solidFill>
              <a:schemeClr val="tx1"/>
            </a:solidFill>
          </a:ln>
        </p:spPr>
        <p:txBody>
          <a:bodyPr wrap="square" rtlCol="0">
            <a:spAutoFit/>
          </a:bodyPr>
          <a:lstStyle/>
          <a:p>
            <a:r>
              <a:rPr lang="lt-LT" i="1" dirty="0">
                <a:solidFill>
                  <a:srgbClr val="000000"/>
                </a:solidFill>
                <a:effectLst/>
                <a:latin typeface="Times New Roman" panose="02020603050405020304" pitchFamily="18" charset="0"/>
              </a:rPr>
              <a:t>Mokinių, pateikusių formos Nr. E027-1 II dalį – 548 mok., </a:t>
            </a:r>
            <a:r>
              <a:rPr lang="lt-LT" i="1" dirty="0" err="1">
                <a:solidFill>
                  <a:srgbClr val="000000"/>
                </a:solidFill>
                <a:effectLst/>
                <a:latin typeface="Times New Roman" panose="02020603050405020304" pitchFamily="18" charset="0"/>
              </a:rPr>
              <a:t>t.y</a:t>
            </a:r>
            <a:r>
              <a:rPr lang="lt-LT" i="1" dirty="0">
                <a:solidFill>
                  <a:srgbClr val="000000"/>
                </a:solidFill>
                <a:effectLst/>
                <a:latin typeface="Times New Roman" panose="02020603050405020304" pitchFamily="18" charset="0"/>
              </a:rPr>
              <a:t>. 75,1 proc.</a:t>
            </a:r>
            <a:endParaRPr lang="lt-LT" i="1" dirty="0"/>
          </a:p>
        </p:txBody>
      </p:sp>
      <p:sp>
        <p:nvSpPr>
          <p:cNvPr id="9" name="TextBox 8">
            <a:extLst>
              <a:ext uri="{FF2B5EF4-FFF2-40B4-BE49-F238E27FC236}">
                <a16:creationId xmlns:a16="http://schemas.microsoft.com/office/drawing/2014/main" id="{2A0EF3BA-8220-4421-8C95-F580738DEDE3}"/>
              </a:ext>
            </a:extLst>
          </p:cNvPr>
          <p:cNvSpPr txBox="1"/>
          <p:nvPr/>
        </p:nvSpPr>
        <p:spPr>
          <a:xfrm>
            <a:off x="9423292" y="6257731"/>
            <a:ext cx="2677886" cy="369332"/>
          </a:xfrm>
          <a:prstGeom prst="rect">
            <a:avLst/>
          </a:prstGeom>
          <a:noFill/>
          <a:ln>
            <a:solidFill>
              <a:schemeClr val="tx1"/>
            </a:solidFill>
          </a:ln>
        </p:spPr>
        <p:txBody>
          <a:bodyPr wrap="square" rtlCol="0">
            <a:spAutoFit/>
          </a:bodyPr>
          <a:lstStyle/>
          <a:p>
            <a:r>
              <a:rPr lang="lt-LT" i="1" dirty="0">
                <a:latin typeface="Times New Roman" panose="02020603050405020304" pitchFamily="18" charset="0"/>
                <a:cs typeface="Times New Roman" panose="02020603050405020304" pitchFamily="18" charset="0"/>
              </a:rPr>
              <a:t>Šaltinis: VSS IS , 2021m.</a:t>
            </a:r>
          </a:p>
        </p:txBody>
      </p:sp>
    </p:spTree>
    <p:extLst>
      <p:ext uri="{BB962C8B-B14F-4D97-AF65-F5344CB8AC3E}">
        <p14:creationId xmlns:p14="http://schemas.microsoft.com/office/powerpoint/2010/main" val="1030420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B555E17-0A4C-43F2-94B2-04545CC2D404}"/>
              </a:ext>
            </a:extLst>
          </p:cNvPr>
          <p:cNvSpPr>
            <a:spLocks noGrp="1"/>
          </p:cNvSpPr>
          <p:nvPr>
            <p:ph type="title"/>
          </p:nvPr>
        </p:nvSpPr>
        <p:spPr/>
        <p:txBody>
          <a:bodyPr/>
          <a:lstStyle/>
          <a:p>
            <a:r>
              <a:rPr lang="lt-LT" dirty="0">
                <a:latin typeface="Times New Roman" panose="02020603050405020304" pitchFamily="18" charset="0"/>
                <a:cs typeface="Times New Roman" panose="02020603050405020304" pitchFamily="18" charset="0"/>
              </a:rPr>
              <a:t>Apibendrinimas (1)</a:t>
            </a:r>
          </a:p>
        </p:txBody>
      </p:sp>
      <p:sp>
        <p:nvSpPr>
          <p:cNvPr id="3" name="Turinio vietos rezervavimo ženklas 2">
            <a:extLst>
              <a:ext uri="{FF2B5EF4-FFF2-40B4-BE49-F238E27FC236}">
                <a16:creationId xmlns:a16="http://schemas.microsoft.com/office/drawing/2014/main" id="{4D42974F-AE01-44BA-8231-9BA4CA4E9434}"/>
              </a:ext>
            </a:extLst>
          </p:cNvPr>
          <p:cNvSpPr>
            <a:spLocks noGrp="1"/>
          </p:cNvSpPr>
          <p:nvPr>
            <p:ph idx="1"/>
          </p:nvPr>
        </p:nvSpPr>
        <p:spPr>
          <a:xfrm>
            <a:off x="378753" y="2020631"/>
            <a:ext cx="9371735" cy="3521754"/>
          </a:xfrm>
          <a:ln>
            <a:solidFill>
              <a:schemeClr val="bg1"/>
            </a:solidFill>
          </a:ln>
        </p:spPr>
        <p:txBody>
          <a:bodyPr/>
          <a:lstStyle/>
          <a:p>
            <a:pPr algn="just"/>
            <a:r>
              <a:rPr lang="lt-LT" dirty="0">
                <a:solidFill>
                  <a:schemeClr val="tx1"/>
                </a:solidFill>
                <a:latin typeface="Times New Roman" panose="02020603050405020304" pitchFamily="18" charset="0"/>
                <a:cs typeface="Times New Roman" panose="02020603050405020304" pitchFamily="18" charset="0"/>
              </a:rPr>
              <a:t>Mokinio sveikatos pažymėjimą sudaro I dalis „Sveikatos būklės įvertinimas“ ir II dalis „Dantų ir žandikaulių būklės įvertinimas“. Užpildytos pažymėjimo I ir II dalys nesusijusios ir į Elektroninę sveikatos paslaugų ir bendradarbiavimo infrastruktūros informacinę sistemą (toliau – ESPBI IS) pateikiamos atskirai. Pirmą pažymėjimo dalį turi teisę pildyti šeimos gydytojas (vaikų ligų ir vidaus ligų gydytojai) arba slaugytojas, antrą dalį – gydytojas odontologas arba gydytojas odontologas specialistas, arba burnos higienistas.</a:t>
            </a:r>
          </a:p>
          <a:p>
            <a:pPr algn="just"/>
            <a:endParaRPr lang="lt-LT" dirty="0">
              <a:solidFill>
                <a:schemeClr val="tx1"/>
              </a:solidFill>
              <a:latin typeface="Times New Roman" panose="02020603050405020304" pitchFamily="18" charset="0"/>
              <a:cs typeface="Times New Roman" panose="02020603050405020304" pitchFamily="18" charset="0"/>
            </a:endParaRPr>
          </a:p>
          <a:p>
            <a:pPr algn="just"/>
            <a:r>
              <a:rPr lang="lt-LT" dirty="0">
                <a:solidFill>
                  <a:schemeClr val="tx1"/>
                </a:solidFill>
                <a:latin typeface="Times New Roman" panose="02020603050405020304" pitchFamily="18" charset="0"/>
                <a:cs typeface="Times New Roman" panose="02020603050405020304" pitchFamily="18" charset="0"/>
              </a:rPr>
              <a:t>2020–2021 m. m. Klaipėdos ,,Smeltės“ progimnaziją lanko 729 mokiniai. Mokinių, pristačiusių pilnai užpildytą formą Nr. E027-1 sudaro – 72,7 proc. Pristatyta I dalis „Fizinės būklės įvertinimas“ sudaro – 91 proc., II dalis „Dantų ir žandikaulių būklės įvertinimas“ – 75,1 proc. Mokinių, galinčių dalyvauti ugdymo veikloje be jokių apribojimų sudaro – 91,8 proc. </a:t>
            </a:r>
          </a:p>
        </p:txBody>
      </p:sp>
    </p:spTree>
    <p:extLst>
      <p:ext uri="{BB962C8B-B14F-4D97-AF65-F5344CB8AC3E}">
        <p14:creationId xmlns:p14="http://schemas.microsoft.com/office/powerpoint/2010/main" val="3550729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BC58D57-9A5A-46C2-AC4A-C64E0D1E39F3}"/>
              </a:ext>
            </a:extLst>
          </p:cNvPr>
          <p:cNvSpPr>
            <a:spLocks noGrp="1"/>
          </p:cNvSpPr>
          <p:nvPr>
            <p:ph type="title"/>
          </p:nvPr>
        </p:nvSpPr>
        <p:spPr/>
        <p:txBody>
          <a:bodyPr/>
          <a:lstStyle/>
          <a:p>
            <a:r>
              <a:rPr lang="lt-LT" dirty="0">
                <a:latin typeface="Times New Roman" panose="02020603050405020304" pitchFamily="18" charset="0"/>
                <a:cs typeface="Times New Roman" panose="02020603050405020304" pitchFamily="18" charset="0"/>
              </a:rPr>
              <a:t>Apibendrinimas (2)</a:t>
            </a:r>
          </a:p>
        </p:txBody>
      </p:sp>
      <p:sp>
        <p:nvSpPr>
          <p:cNvPr id="3" name="Turinio vietos rezervavimo ženklas 2">
            <a:extLst>
              <a:ext uri="{FF2B5EF4-FFF2-40B4-BE49-F238E27FC236}">
                <a16:creationId xmlns:a16="http://schemas.microsoft.com/office/drawing/2014/main" id="{99A15437-71D2-43C5-BC8C-7D2C07866AC4}"/>
              </a:ext>
            </a:extLst>
          </p:cNvPr>
          <p:cNvSpPr>
            <a:spLocks noGrp="1"/>
          </p:cNvSpPr>
          <p:nvPr>
            <p:ph idx="1"/>
          </p:nvPr>
        </p:nvSpPr>
        <p:spPr>
          <a:xfrm>
            <a:off x="677334" y="2160590"/>
            <a:ext cx="8596668" cy="2767012"/>
          </a:xfrm>
          <a:ln>
            <a:solidFill>
              <a:schemeClr val="bg1"/>
            </a:solidFill>
          </a:ln>
        </p:spPr>
        <p:txBody>
          <a:bodyPr>
            <a:normAutofit/>
          </a:bodyPr>
          <a:lstStyle/>
          <a:p>
            <a:pPr algn="just"/>
            <a:r>
              <a:rPr lang="lt-LT" dirty="0">
                <a:solidFill>
                  <a:schemeClr val="tx1"/>
                </a:solidFill>
                <a:latin typeface="Times New Roman" panose="02020603050405020304" pitchFamily="18" charset="0"/>
                <a:cs typeface="Times New Roman" panose="02020603050405020304" pitchFamily="18" charset="0"/>
              </a:rPr>
              <a:t>Profilaktinio sveikatos patikrinimo metu šeimos gydytojas išmatuoja moksleivio ūgį, svorį, rezultatus įrašo į elektroninį Mokinio sveikatos pažymėjimą, kuriame automatiškai apskaičiuojama kūno masės indekso (toliau – KMI) skaitinė reikšmė ir KMI įvertinimas: per mažas svoris, normalus svoris, antsvoris ar nutukimas. </a:t>
            </a:r>
          </a:p>
          <a:p>
            <a:pPr marL="0" indent="0" algn="just">
              <a:buNone/>
            </a:pPr>
            <a:endParaRPr lang="lt-LT" dirty="0">
              <a:solidFill>
                <a:schemeClr val="tx1"/>
              </a:solidFill>
              <a:latin typeface="Times New Roman" panose="02020603050405020304" pitchFamily="18" charset="0"/>
              <a:cs typeface="Times New Roman" panose="02020603050405020304" pitchFamily="18" charset="0"/>
            </a:endParaRPr>
          </a:p>
          <a:p>
            <a:pPr algn="just"/>
            <a:r>
              <a:rPr lang="lt-LT" dirty="0">
                <a:solidFill>
                  <a:schemeClr val="tx1"/>
                </a:solidFill>
                <a:latin typeface="Times New Roman" panose="02020603050405020304" pitchFamily="18" charset="0"/>
                <a:cs typeface="Times New Roman" panose="02020603050405020304" pitchFamily="18" charset="0"/>
              </a:rPr>
              <a:t>2020–2021 m. 63,1 proc. mokinių turi normalų kūno svorį. Antsvorį turinčių mokinių dalis sudaro 15,8 proc. Per mažas kūno svoris nustatytas 13,5 proc. mokinių. Nutukusių mokinių dalis sudarė 7,5 proc.</a:t>
            </a:r>
          </a:p>
        </p:txBody>
      </p:sp>
    </p:spTree>
    <p:extLst>
      <p:ext uri="{BB962C8B-B14F-4D97-AF65-F5344CB8AC3E}">
        <p14:creationId xmlns:p14="http://schemas.microsoft.com/office/powerpoint/2010/main" val="2611156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A4AC73F-10FE-44D7-9EAA-70A914A21D07}"/>
              </a:ext>
            </a:extLst>
          </p:cNvPr>
          <p:cNvSpPr>
            <a:spLocks noGrp="1"/>
          </p:cNvSpPr>
          <p:nvPr>
            <p:ph type="title"/>
          </p:nvPr>
        </p:nvSpPr>
        <p:spPr/>
        <p:txBody>
          <a:bodyPr/>
          <a:lstStyle/>
          <a:p>
            <a:r>
              <a:rPr lang="lt-LT" dirty="0"/>
              <a:t>Apibendrinimas (</a:t>
            </a:r>
            <a:r>
              <a:rPr lang="en-US" dirty="0"/>
              <a:t>3</a:t>
            </a:r>
            <a:r>
              <a:rPr lang="lt-LT" dirty="0"/>
              <a:t>)</a:t>
            </a:r>
          </a:p>
        </p:txBody>
      </p:sp>
      <p:sp>
        <p:nvSpPr>
          <p:cNvPr id="3" name="Turinio vietos rezervavimo ženklas 2">
            <a:extLst>
              <a:ext uri="{FF2B5EF4-FFF2-40B4-BE49-F238E27FC236}">
                <a16:creationId xmlns:a16="http://schemas.microsoft.com/office/drawing/2014/main" id="{27270D54-0CB3-4C78-AF27-A82664C33FC3}"/>
              </a:ext>
            </a:extLst>
          </p:cNvPr>
          <p:cNvSpPr>
            <a:spLocks noGrp="1"/>
          </p:cNvSpPr>
          <p:nvPr>
            <p:ph idx="1"/>
          </p:nvPr>
        </p:nvSpPr>
        <p:spPr>
          <a:xfrm>
            <a:off x="677334" y="2024743"/>
            <a:ext cx="9007842" cy="4049486"/>
          </a:xfrm>
        </p:spPr>
        <p:txBody>
          <a:bodyPr/>
          <a:lstStyle/>
          <a:p>
            <a:pPr algn="just"/>
            <a:r>
              <a:rPr lang="lt-LT" dirty="0">
                <a:solidFill>
                  <a:schemeClr val="tx1"/>
                </a:solidFill>
                <a:latin typeface="Times New Roman" panose="02020603050405020304" pitchFamily="18" charset="0"/>
                <a:cs typeface="Times New Roman" panose="02020603050405020304" pitchFamily="18" charset="0"/>
              </a:rPr>
              <a:t>Kasmetinio mokinio sveikatos patikrinimo metu asmens sveikatos priežiūros įstaigos specialistas, įvertinęs vaiko fizinę sveikatos būklę, jo sveikatos pažymėjime nurodo fizinio ugdymo grupę: pagrindinė, parengiamoji, specialioji ar, esant poreikiui, pažymi, iki kurios dienos mokinys atleidžiamas nuo fizinio lavinimo pamokų. </a:t>
            </a:r>
          </a:p>
          <a:p>
            <a:pPr marL="0" indent="0" algn="just">
              <a:buNone/>
            </a:pPr>
            <a:endParaRPr lang="lt-LT" dirty="0">
              <a:latin typeface="Times New Roman" panose="02020603050405020304" pitchFamily="18" charset="0"/>
              <a:cs typeface="Times New Roman" panose="02020603050405020304" pitchFamily="18" charset="0"/>
            </a:endParaRPr>
          </a:p>
          <a:p>
            <a:pPr algn="just"/>
            <a:r>
              <a:rPr lang="lt-LT" dirty="0">
                <a:latin typeface="Times New Roman" panose="02020603050405020304" pitchFamily="18" charset="0"/>
                <a:cs typeface="Times New Roman" panose="02020603050405020304" pitchFamily="18" charset="0"/>
              </a:rPr>
              <a:t>2020–2021 m. </a:t>
            </a:r>
            <a:r>
              <a:rPr lang="lt-LT" dirty="0">
                <a:solidFill>
                  <a:schemeClr val="tx1"/>
                </a:solidFill>
                <a:latin typeface="Times New Roman" panose="02020603050405020304" pitchFamily="18" charset="0"/>
                <a:cs typeface="Times New Roman" panose="02020603050405020304" pitchFamily="18" charset="0"/>
              </a:rPr>
              <a:t>97,5 proc. mokinių gali dalyvauti ugdymo procese, turėdami pagrindinę fizinio ugdymo grupę. Pagrindinei fizinio ugdymo grupei priskiriami visiškai sveiki ar turintys nedidelių sveikatos sutrikimų (nedidelio laipsnio regos sutrikimai, netaisyklinga laikysena, funkciniai negalavimai ir pan.) mokiniai. Šiai grupei priklausantys mokiniai gali treniruotis sporto būreliuose ir dalyvauti sporto varžybose.</a:t>
            </a:r>
          </a:p>
        </p:txBody>
      </p:sp>
    </p:spTree>
    <p:extLst>
      <p:ext uri="{BB962C8B-B14F-4D97-AF65-F5344CB8AC3E}">
        <p14:creationId xmlns:p14="http://schemas.microsoft.com/office/powerpoint/2010/main" val="3994664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8832E6F-6CB6-4201-811B-0D0802566726}"/>
              </a:ext>
            </a:extLst>
          </p:cNvPr>
          <p:cNvSpPr>
            <a:spLocks noGrp="1"/>
          </p:cNvSpPr>
          <p:nvPr>
            <p:ph type="title"/>
          </p:nvPr>
        </p:nvSpPr>
        <p:spPr/>
        <p:txBody>
          <a:bodyPr/>
          <a:lstStyle/>
          <a:p>
            <a:r>
              <a:rPr lang="lt-LT" dirty="0"/>
              <a:t>Apibendrinimas (4)</a:t>
            </a:r>
          </a:p>
        </p:txBody>
      </p:sp>
      <p:sp>
        <p:nvSpPr>
          <p:cNvPr id="3" name="Turinio vietos rezervavimo ženklas 2">
            <a:extLst>
              <a:ext uri="{FF2B5EF4-FFF2-40B4-BE49-F238E27FC236}">
                <a16:creationId xmlns:a16="http://schemas.microsoft.com/office/drawing/2014/main" id="{3F7B4D3F-EE79-4EE5-9EA9-EFDBCE591638}"/>
              </a:ext>
            </a:extLst>
          </p:cNvPr>
          <p:cNvSpPr>
            <a:spLocks noGrp="1"/>
          </p:cNvSpPr>
          <p:nvPr>
            <p:ph idx="1"/>
          </p:nvPr>
        </p:nvSpPr>
        <p:spPr>
          <a:xfrm>
            <a:off x="677334" y="1763487"/>
            <a:ext cx="8596668" cy="4277876"/>
          </a:xfrm>
        </p:spPr>
        <p:txBody>
          <a:bodyPr>
            <a:normAutofit/>
          </a:bodyPr>
          <a:lstStyle/>
          <a:p>
            <a:pPr algn="just"/>
            <a:r>
              <a:rPr lang="lt-LT" dirty="0">
                <a:solidFill>
                  <a:schemeClr val="tx1"/>
                </a:solidFill>
                <a:latin typeface="Times New Roman" panose="02020603050405020304" pitchFamily="18" charset="0"/>
                <a:cs typeface="Times New Roman" panose="02020603050405020304" pitchFamily="18" charset="0"/>
              </a:rPr>
              <a:t>Gydytojas odontologas, atlikdamas kasmetinį mokinio sveikatos patikrinimą, įvertina mokinio dantų, žandikaulių būklę ir įrašo rezultatus į Mokinio sveikatos pažymėjimo antrą dalį ,,Dantų ir žandikaulių būklės įvertinimas“. Gydytojas, įvertinęs ėduonies pažeistų, plombuotų ir išrautų dantų skaičių, įrašo rezultatus pažymėjime ties raidėmis k, p, i (pieniniai dantys) ir ties raidėmis K, P, I (nuolatiniai dantys) – apskaičiuojamas dantų ėduonies intensyvumo rodiklis. </a:t>
            </a:r>
          </a:p>
          <a:p>
            <a:pPr algn="just"/>
            <a:r>
              <a:rPr lang="lt-LT" dirty="0">
                <a:solidFill>
                  <a:schemeClr val="tx1"/>
                </a:solidFill>
                <a:latin typeface="Times New Roman" panose="02020603050405020304" pitchFamily="18" charset="0"/>
                <a:cs typeface="Times New Roman" panose="02020603050405020304" pitchFamily="18" charset="0"/>
              </a:rPr>
              <a:t>Kai </a:t>
            </a:r>
            <a:r>
              <a:rPr lang="lt-LT" dirty="0" err="1">
                <a:solidFill>
                  <a:schemeClr val="tx1"/>
                </a:solidFill>
                <a:latin typeface="Times New Roman" panose="02020603050405020304" pitchFamily="18" charset="0"/>
                <a:cs typeface="Times New Roman" panose="02020603050405020304" pitchFamily="18" charset="0"/>
              </a:rPr>
              <a:t>kpi</a:t>
            </a:r>
            <a:r>
              <a:rPr lang="lt-LT" dirty="0">
                <a:solidFill>
                  <a:schemeClr val="tx1"/>
                </a:solidFill>
                <a:latin typeface="Times New Roman" panose="02020603050405020304" pitchFamily="18" charset="0"/>
                <a:cs typeface="Times New Roman" panose="02020603050405020304" pitchFamily="18" charset="0"/>
              </a:rPr>
              <a:t>, KPI reikšmė mažesnė nei 1,2 – ėduonies intensyvumas apibūdinamas kaip labai žemas; nuo 1,2 iki 2,6 – žemas, nuo 2,7 iki 4,4 – vidutinis; nuo 4,5 iki 6,5 – aukštas, o kai rodiklis didesnis nei 6,5 – labai aukštas. </a:t>
            </a:r>
          </a:p>
          <a:p>
            <a:pPr algn="just"/>
            <a:r>
              <a:rPr lang="lt-LT" dirty="0">
                <a:solidFill>
                  <a:schemeClr val="tx1"/>
                </a:solidFill>
                <a:latin typeface="Times New Roman" panose="02020603050405020304" pitchFamily="18" charset="0"/>
                <a:cs typeface="Times New Roman" panose="02020603050405020304" pitchFamily="18" charset="0"/>
              </a:rPr>
              <a:t>Jeigu profilaktinio sveikatos patikrinimo metu gydytojas odontologas neranda ėduonies pažeistų, plombuotų ir dėl ėduonies išrautų dantų, Mokinio sveikatos pažymėjime ties raidėmis k, p, i įrašomi nuliai – tai reiškia, kad vaiko dantys sveiki (</a:t>
            </a:r>
            <a:r>
              <a:rPr lang="lt-LT" dirty="0" err="1">
                <a:solidFill>
                  <a:schemeClr val="tx1"/>
                </a:solidFill>
                <a:latin typeface="Times New Roman" panose="02020603050405020304" pitchFamily="18" charset="0"/>
                <a:cs typeface="Times New Roman" panose="02020603050405020304" pitchFamily="18" charset="0"/>
              </a:rPr>
              <a:t>kpi+KPI</a:t>
            </a:r>
            <a:r>
              <a:rPr lang="lt-LT" dirty="0">
                <a:solidFill>
                  <a:schemeClr val="tx1"/>
                </a:solidFill>
                <a:latin typeface="Times New Roman" panose="02020603050405020304" pitchFamily="18" charset="0"/>
                <a:cs typeface="Times New Roman" panose="02020603050405020304" pitchFamily="18" charset="0"/>
              </a:rPr>
              <a:t> lygus 0).</a:t>
            </a:r>
          </a:p>
        </p:txBody>
      </p:sp>
      <p:pic>
        <p:nvPicPr>
          <p:cNvPr id="4098" name="Picture 2" descr="Dental Care Explained – Climbing Saltlake">
            <a:extLst>
              <a:ext uri="{FF2B5EF4-FFF2-40B4-BE49-F238E27FC236}">
                <a16:creationId xmlns:a16="http://schemas.microsoft.com/office/drawing/2014/main" id="{DD101AB6-F119-4086-8FAA-2C9C15A889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3848" y="156236"/>
            <a:ext cx="2240664" cy="13208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458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38539" y="591227"/>
            <a:ext cx="9863750" cy="1485900"/>
          </a:xfrm>
        </p:spPr>
        <p:txBody>
          <a:bodyPr>
            <a:noAutofit/>
          </a:bodyPr>
          <a:lstStyle/>
          <a:p>
            <a:pPr algn="just"/>
            <a:r>
              <a:rPr lang="lt-LT" sz="3200" dirty="0">
                <a:solidFill>
                  <a:schemeClr val="tx1"/>
                </a:solidFill>
                <a:latin typeface="Times New Roman" panose="02020603050405020304" pitchFamily="18" charset="0"/>
                <a:cs typeface="Times New Roman" panose="02020603050405020304" pitchFamily="18" charset="0"/>
              </a:rPr>
              <a:t>	</a:t>
            </a:r>
            <a:r>
              <a:rPr lang="lt-LT" sz="3200" i="1" dirty="0">
                <a:solidFill>
                  <a:schemeClr val="tx1"/>
                </a:solidFill>
                <a:latin typeface="Times New Roman" panose="02020603050405020304" pitchFamily="18" charset="0"/>
                <a:cs typeface="Times New Roman" panose="02020603050405020304" pitchFamily="18" charset="0"/>
              </a:rPr>
              <a:t>Išanalizavus mokinių sveikatos būklę, keliami pagrindiniai tikslai 2021 metams:</a:t>
            </a:r>
          </a:p>
        </p:txBody>
      </p:sp>
      <p:sp>
        <p:nvSpPr>
          <p:cNvPr id="3" name="Turinio vietos rezervavimo ženklas 2"/>
          <p:cNvSpPr>
            <a:spLocks noGrp="1"/>
          </p:cNvSpPr>
          <p:nvPr>
            <p:ph idx="1"/>
          </p:nvPr>
        </p:nvSpPr>
        <p:spPr>
          <a:xfrm>
            <a:off x="3480318" y="2267339"/>
            <a:ext cx="5271796" cy="2995125"/>
          </a:xfrm>
        </p:spPr>
        <p:txBody>
          <a:bodyPr>
            <a:noAutofit/>
          </a:bodyPr>
          <a:lstStyle/>
          <a:p>
            <a:pPr algn="just"/>
            <a:r>
              <a:rPr lang="lt-LT" sz="2400" dirty="0">
                <a:solidFill>
                  <a:schemeClr val="tx1"/>
                </a:solidFill>
                <a:latin typeface="Times New Roman" panose="02020603050405020304" pitchFamily="18" charset="0"/>
                <a:cs typeface="Times New Roman" panose="02020603050405020304" pitchFamily="18" charset="0"/>
              </a:rPr>
              <a:t>Siekti mažinti mokinių su padidėjusiu ir sumažėjusiu kūno svoriu skaičių, skatinti sveiką mitybą bei didinti fizinį aktyvumą; </a:t>
            </a:r>
          </a:p>
          <a:p>
            <a:pPr algn="just"/>
            <a:r>
              <a:rPr lang="lt-LT" sz="2400" dirty="0">
                <a:solidFill>
                  <a:schemeClr val="tx1"/>
                </a:solidFill>
                <a:latin typeface="Times New Roman" panose="02020603050405020304" pitchFamily="18" charset="0"/>
                <a:cs typeface="Times New Roman" panose="02020603050405020304" pitchFamily="18" charset="0"/>
              </a:rPr>
              <a:t>Ugdyti mokiniams asmens higienos ir burnos higienos įgūdžius, rekomenduoti bent vieną kartą  per metus apsilankyti pas odontologą.</a:t>
            </a:r>
          </a:p>
          <a:p>
            <a:pPr marL="0" indent="0" algn="just">
              <a:buNone/>
            </a:pPr>
            <a:r>
              <a:rPr lang="lt-LT" sz="2800" dirty="0">
                <a:solidFill>
                  <a:schemeClr val="tx1"/>
                </a:solidFill>
                <a:latin typeface="Times New Roman" panose="02020603050405020304" pitchFamily="18" charset="0"/>
                <a:cs typeface="Times New Roman" panose="02020603050405020304" pitchFamily="18" charset="0"/>
              </a:rPr>
              <a:t>	</a:t>
            </a:r>
          </a:p>
        </p:txBody>
      </p:sp>
      <p:sp>
        <p:nvSpPr>
          <p:cNvPr id="4" name="Skaidrės numerio vietos rezervavimo ženklas 3"/>
          <p:cNvSpPr>
            <a:spLocks noGrp="1"/>
          </p:cNvSpPr>
          <p:nvPr>
            <p:ph type="sldNum" sz="quarter" idx="12"/>
          </p:nvPr>
        </p:nvSpPr>
        <p:spPr/>
        <p:txBody>
          <a:bodyPr/>
          <a:lstStyle/>
          <a:p>
            <a:endParaRPr lang="en-US" dirty="0"/>
          </a:p>
        </p:txBody>
      </p:sp>
      <p:pic>
        <p:nvPicPr>
          <p:cNvPr id="6146" name="Picture 2" descr="Click rate: the most important email marketing metric ever - Phrasee">
            <a:extLst>
              <a:ext uri="{FF2B5EF4-FFF2-40B4-BE49-F238E27FC236}">
                <a16:creationId xmlns:a16="http://schemas.microsoft.com/office/drawing/2014/main" id="{79C4F9E2-6F99-44EE-BEDB-DCC2391557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02" y="2786878"/>
            <a:ext cx="2892490" cy="19560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41294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1D2BE83-637F-491D-8B9B-B23319E96DAA}"/>
              </a:ext>
            </a:extLst>
          </p:cNvPr>
          <p:cNvSpPr>
            <a:spLocks noGrp="1"/>
          </p:cNvSpPr>
          <p:nvPr>
            <p:ph type="title"/>
          </p:nvPr>
        </p:nvSpPr>
        <p:spPr/>
        <p:txBody>
          <a:bodyPr>
            <a:normAutofit fontScale="90000"/>
          </a:bodyPr>
          <a:lstStyle/>
          <a:p>
            <a:r>
              <a:rPr lang="lt-LT" i="1" dirty="0">
                <a:solidFill>
                  <a:schemeClr val="tx1"/>
                </a:solidFill>
                <a:latin typeface="Times New Roman" panose="02020603050405020304" pitchFamily="18" charset="0"/>
                <a:cs typeface="Times New Roman" panose="02020603050405020304" pitchFamily="18" charset="0"/>
              </a:rPr>
              <a:t>Taip pat tęsiant sveikatos ugdymo veiklą mokykloje, vieni iš prioritetinių uždavinių išlieka:</a:t>
            </a:r>
            <a:br>
              <a:rPr lang="lt-LT" i="1" dirty="0">
                <a:solidFill>
                  <a:schemeClr val="tx1"/>
                </a:solidFill>
                <a:latin typeface="Times New Roman" panose="02020603050405020304" pitchFamily="18" charset="0"/>
                <a:cs typeface="Times New Roman" panose="02020603050405020304" pitchFamily="18" charset="0"/>
              </a:rPr>
            </a:br>
            <a:endParaRPr lang="lt-LT" dirty="0"/>
          </a:p>
        </p:txBody>
      </p:sp>
      <p:sp>
        <p:nvSpPr>
          <p:cNvPr id="3" name="Turinio vietos rezervavimo ženklas 2">
            <a:extLst>
              <a:ext uri="{FF2B5EF4-FFF2-40B4-BE49-F238E27FC236}">
                <a16:creationId xmlns:a16="http://schemas.microsoft.com/office/drawing/2014/main" id="{7A9372F6-5E9E-4622-A386-A794CCA5EF5D}"/>
              </a:ext>
            </a:extLst>
          </p:cNvPr>
          <p:cNvSpPr>
            <a:spLocks noGrp="1"/>
          </p:cNvSpPr>
          <p:nvPr>
            <p:ph idx="1"/>
          </p:nvPr>
        </p:nvSpPr>
        <p:spPr>
          <a:xfrm>
            <a:off x="677334" y="2160589"/>
            <a:ext cx="8596668" cy="2626015"/>
          </a:xfrm>
        </p:spPr>
        <p:txBody>
          <a:bodyPr>
            <a:normAutofit fontScale="92500" lnSpcReduction="20000"/>
          </a:bodyPr>
          <a:lstStyle/>
          <a:p>
            <a:pPr algn="just"/>
            <a:r>
              <a:rPr lang="lt-LT" sz="2200" dirty="0">
                <a:solidFill>
                  <a:schemeClr val="tx1"/>
                </a:solidFill>
                <a:latin typeface="Times New Roman" panose="02020603050405020304" pitchFamily="18" charset="0"/>
                <a:cs typeface="Times New Roman" panose="02020603050405020304" pitchFamily="18" charset="0"/>
              </a:rPr>
              <a:t>Aktyvinti mokinių sveikatos prevencijos vykdymą pritariant mokyklos administracijai, padedant pedagogams, tėvams ir kitiems suinteresuotiems asmenims;</a:t>
            </a:r>
          </a:p>
          <a:p>
            <a:pPr algn="just"/>
            <a:r>
              <a:rPr lang="lt-LT"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Organizuoti traumų  ir sužalojimų prevenciją;</a:t>
            </a:r>
          </a:p>
          <a:p>
            <a:pPr algn="just"/>
            <a:r>
              <a:rPr lang="lt-LT" sz="2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Organizuoti p</a:t>
            </a:r>
            <a:r>
              <a:rPr lang="lt-LT"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sichikos sveikatos stiprinimo ir žalingų įpročių užsiėmimų tikslinėms grupėms; </a:t>
            </a:r>
          </a:p>
          <a:p>
            <a:pPr algn="just"/>
            <a:r>
              <a:rPr lang="lt-LT"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Didinti supratimą apie mikroorganizmų atsparumą antimikrobinėms medžiagoms.</a:t>
            </a:r>
            <a:endParaRPr lang="lt-LT" sz="2200" dirty="0">
              <a:solidFill>
                <a:schemeClr val="tx1"/>
              </a:solidFill>
              <a:latin typeface="Times New Roman" panose="02020603050405020304" pitchFamily="18" charset="0"/>
              <a:cs typeface="Times New Roman" panose="02020603050405020304" pitchFamily="18" charset="0"/>
            </a:endParaRPr>
          </a:p>
          <a:p>
            <a:endParaRPr lang="lt-LT" dirty="0"/>
          </a:p>
        </p:txBody>
      </p:sp>
      <p:pic>
        <p:nvPicPr>
          <p:cNvPr id="7170" name="Picture 2" descr="3 Healthy Eating Trends Registered Dietitians Recommend | Real Simple">
            <a:extLst>
              <a:ext uri="{FF2B5EF4-FFF2-40B4-BE49-F238E27FC236}">
                <a16:creationId xmlns:a16="http://schemas.microsoft.com/office/drawing/2014/main" id="{16B1D158-E8CB-49A4-8E31-192217B33B2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81804" y="4786604"/>
            <a:ext cx="3383902" cy="1761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849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6F769C53-7B6B-4FE0-8FBB-1FA44ED7C4D4}"/>
              </a:ext>
            </a:extLst>
          </p:cNvPr>
          <p:cNvSpPr>
            <a:spLocks noGrp="1"/>
          </p:cNvSpPr>
          <p:nvPr>
            <p:ph idx="1"/>
          </p:nvPr>
        </p:nvSpPr>
        <p:spPr>
          <a:xfrm>
            <a:off x="677334" y="979715"/>
            <a:ext cx="8596668" cy="5061648"/>
          </a:xfrm>
        </p:spPr>
        <p:txBody>
          <a:bodyPr/>
          <a:lstStyle/>
          <a:p>
            <a:pPr marL="0" indent="0" algn="ctr">
              <a:buNone/>
            </a:pPr>
            <a:r>
              <a:rPr lang="lt-LT" b="0" i="0" dirty="0">
                <a:solidFill>
                  <a:schemeClr val="tx1"/>
                </a:solidFill>
                <a:effectLst/>
                <a:latin typeface="Times New Roman" panose="02020603050405020304" pitchFamily="18" charset="0"/>
                <a:cs typeface="Times New Roman" panose="02020603050405020304" pitchFamily="18" charset="0"/>
              </a:rPr>
              <a:t>	</a:t>
            </a:r>
            <a:r>
              <a:rPr lang="lt-LT" sz="4000" b="0" i="0" dirty="0">
                <a:solidFill>
                  <a:schemeClr val="tx1"/>
                </a:solidFill>
                <a:effectLst/>
                <a:latin typeface="Times New Roman" panose="02020603050405020304" pitchFamily="18" charset="0"/>
                <a:cs typeface="Times New Roman" panose="02020603050405020304" pitchFamily="18" charset="0"/>
              </a:rPr>
              <a:t>Sveikata ne viskas, bet be sveikatos nėra nieko </a:t>
            </a:r>
            <a:r>
              <a:rPr lang="lt-LT" sz="4000" b="0" i="1" dirty="0">
                <a:solidFill>
                  <a:schemeClr val="tx1"/>
                </a:solidFill>
                <a:effectLst/>
                <a:latin typeface="Times New Roman" panose="02020603050405020304" pitchFamily="18" charset="0"/>
                <a:cs typeface="Times New Roman" panose="02020603050405020304" pitchFamily="18" charset="0"/>
              </a:rPr>
              <a:t>(Senovės graikų filosofas Sokratas)</a:t>
            </a:r>
            <a:endParaRPr lang="lt-LT" sz="4000" dirty="0">
              <a:solidFill>
                <a:schemeClr val="tx1"/>
              </a:solidFill>
              <a:latin typeface="Times New Roman" panose="02020603050405020304" pitchFamily="18" charset="0"/>
              <a:cs typeface="Times New Roman" panose="02020603050405020304" pitchFamily="18" charset="0"/>
            </a:endParaRPr>
          </a:p>
        </p:txBody>
      </p:sp>
      <p:pic>
        <p:nvPicPr>
          <p:cNvPr id="5124" name="Picture 4" descr="Heart Health GIF by People Of Piramal - Find &amp; Share on GIPHY">
            <a:extLst>
              <a:ext uri="{FF2B5EF4-FFF2-40B4-BE49-F238E27FC236}">
                <a16:creationId xmlns:a16="http://schemas.microsoft.com/office/drawing/2014/main" id="{FD085EE0-E4BB-4F71-A79A-25ABE6400D1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58885" y="3265713"/>
            <a:ext cx="3547188" cy="3191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101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EEAE503A-276C-4C3B-A189-58E3EABFD5EF}"/>
              </a:ext>
            </a:extLst>
          </p:cNvPr>
          <p:cNvSpPr>
            <a:spLocks noGrp="1"/>
          </p:cNvSpPr>
          <p:nvPr>
            <p:ph idx="1"/>
          </p:nvPr>
        </p:nvSpPr>
        <p:spPr>
          <a:xfrm>
            <a:off x="621351" y="1292842"/>
            <a:ext cx="8596668" cy="3880773"/>
          </a:xfrm>
          <a:ln>
            <a:solidFill>
              <a:schemeClr val="tx1"/>
            </a:solidFill>
          </a:ln>
        </p:spPr>
        <p:txBody>
          <a:bodyPr>
            <a:normAutofit/>
          </a:bodyPr>
          <a:lstStyle/>
          <a:p>
            <a:pPr marL="0" indent="0" algn="just">
              <a:buNone/>
            </a:pPr>
            <a:r>
              <a:rPr lang="lt-LT" sz="2800" dirty="0">
                <a:latin typeface="Times New Roman" panose="02020603050405020304" pitchFamily="18" charset="0"/>
                <a:cs typeface="Times New Roman" panose="02020603050405020304" pitchFamily="18" charset="0"/>
              </a:rPr>
              <a:t>	Lietuvos Respublikos sveikatos apsaugos ministro 2018 m. rugpjūčio 13 d. įsakymu Nr.V-905 patvirtintos Lietuvos higienos normos HN 21:2017 ,,Mokykla, vykdanti bendrojo ugdymo programas. Bendrieji sveikatos saugos reikalavimai” 75 punkte nurodyta, kad mokyklos vadovas ar jo įgaliotas asmuo turi užtikrinti, kad visi mokiniai iki 18 metų ugdymo procese dalyvautų pasitikrinę sveikatą.</a:t>
            </a:r>
          </a:p>
        </p:txBody>
      </p:sp>
    </p:spTree>
    <p:extLst>
      <p:ext uri="{BB962C8B-B14F-4D97-AF65-F5344CB8AC3E}">
        <p14:creationId xmlns:p14="http://schemas.microsoft.com/office/powerpoint/2010/main" val="4064349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6B0F3371-F7F2-40BF-8212-ADA26250AB5C}"/>
              </a:ext>
            </a:extLst>
          </p:cNvPr>
          <p:cNvSpPr>
            <a:spLocks noGrp="1"/>
          </p:cNvSpPr>
          <p:nvPr>
            <p:ph idx="1"/>
          </p:nvPr>
        </p:nvSpPr>
        <p:spPr>
          <a:xfrm>
            <a:off x="612020" y="1227528"/>
            <a:ext cx="8951858" cy="3880773"/>
          </a:xfrm>
          <a:ln>
            <a:solidFill>
              <a:schemeClr val="tx1"/>
            </a:solidFill>
          </a:ln>
        </p:spPr>
        <p:txBody>
          <a:bodyPr>
            <a:normAutofit fontScale="92500"/>
          </a:bodyPr>
          <a:lstStyle/>
          <a:p>
            <a:pPr marL="0" indent="0" algn="just">
              <a:buNone/>
            </a:pPr>
            <a:r>
              <a:rPr lang="lt-LT" dirty="0">
                <a:latin typeface="Times New Roman" panose="02020603050405020304" pitchFamily="18" charset="0"/>
                <a:cs typeface="Times New Roman" panose="02020603050405020304" pitchFamily="18" charset="0"/>
              </a:rPr>
              <a:t>	</a:t>
            </a:r>
            <a:r>
              <a:rPr lang="lt-LT" sz="2400" dirty="0">
                <a:solidFill>
                  <a:schemeClr val="tx1"/>
                </a:solidFill>
                <a:latin typeface="Times New Roman" panose="02020603050405020304" pitchFamily="18" charset="0"/>
                <a:cs typeface="Times New Roman" panose="02020603050405020304" pitchFamily="18" charset="0"/>
              </a:rPr>
              <a:t>Vadovaujantis sveikatos apsaugos ministro 2018 m. balandžio 26 d. įsakymu Nr. V-657„Dėl elektroninės sveikatos paslaugų ir bendradarbiavimo infrastruktūros informacinės sistemos naudojimo tvarkos aprašo patvirtinimo“ pakeitimo“, nuo 2018 m. birželio 1 d. duomenys, susiję su mokinio sveikatos pažymėjimu, visose asmens sveikatos priežiūros įstaigose tvarkomi elektroniniu būdu. Elektroniniu būdu užpildytas ir pasirašytas mokinio sveikatos pažymėjimas patenka į Elektroninę sveikatos paslaugų ir bendradarbiavimo infrastruktūros informacinę sistemą (ESPBI IS), iš kurios yra perduodamas į Higienos instituto Vaikų sveikatos stebėsenos informacinę sistemą (VSS IS). Su šia sistema dirba visuomenės sveikatos specialistai, vykdantys visuomenės sveikatos priežiūrą mokykloje.</a:t>
            </a:r>
          </a:p>
        </p:txBody>
      </p:sp>
    </p:spTree>
    <p:extLst>
      <p:ext uri="{BB962C8B-B14F-4D97-AF65-F5344CB8AC3E}">
        <p14:creationId xmlns:p14="http://schemas.microsoft.com/office/powerpoint/2010/main" val="2671020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D5668B0E-8BA3-476C-A9DF-65D33EA7F6B4}"/>
              </a:ext>
            </a:extLst>
          </p:cNvPr>
          <p:cNvSpPr>
            <a:spLocks noGrp="1"/>
          </p:cNvSpPr>
          <p:nvPr>
            <p:ph idx="1"/>
          </p:nvPr>
        </p:nvSpPr>
        <p:spPr>
          <a:xfrm>
            <a:off x="556036" y="463323"/>
            <a:ext cx="8596668" cy="2965677"/>
          </a:xfrm>
          <a:ln>
            <a:solidFill>
              <a:schemeClr val="tx1"/>
            </a:solidFill>
          </a:ln>
        </p:spPr>
        <p:txBody>
          <a:bodyPr>
            <a:normAutofit/>
          </a:bodyPr>
          <a:lstStyle/>
          <a:p>
            <a:pPr marL="0" indent="0" algn="just">
              <a:buNone/>
            </a:pPr>
            <a:r>
              <a:rPr lang="lt-LT" dirty="0">
                <a:latin typeface="Times New Roman" panose="02020603050405020304" pitchFamily="18" charset="0"/>
                <a:cs typeface="Times New Roman" panose="02020603050405020304" pitchFamily="18" charset="0"/>
              </a:rPr>
              <a:t>	</a:t>
            </a:r>
            <a:r>
              <a:rPr lang="lt-LT" sz="2800" dirty="0">
                <a:solidFill>
                  <a:schemeClr val="tx1"/>
                </a:solidFill>
                <a:latin typeface="Times New Roman" panose="02020603050405020304" pitchFamily="18" charset="0"/>
                <a:cs typeface="Times New Roman" panose="02020603050405020304" pitchFamily="18" charset="0"/>
              </a:rPr>
              <a:t>Mokinių sveikatos būklės duomenys naudojami mokinių sveikatos duomenų analizei ir vertinimui. Atsižvelgiant į mokinių sveikatos problemas yra kryptingai planuojama ir įgyvendinama sveikatos priežiūra, organizuojamos tikslios sveikatos stiprinimo priemonės, susijusios su ligų ir traumų profilaktika.</a:t>
            </a:r>
          </a:p>
        </p:txBody>
      </p:sp>
      <p:pic>
        <p:nvPicPr>
          <p:cNvPr id="2050" name="Picture 2" descr="Medical insurance  with family  and stethoscope on wooden desk">
            <a:extLst>
              <a:ext uri="{FF2B5EF4-FFF2-40B4-BE49-F238E27FC236}">
                <a16:creationId xmlns:a16="http://schemas.microsoft.com/office/drawing/2014/main" id="{910A5F38-7584-488D-AB80-73A45792FE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4702" y="3748640"/>
            <a:ext cx="4562669" cy="23941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480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BBF1B79-3ADD-450B-ACCC-6A98DC2CA410}"/>
              </a:ext>
            </a:extLst>
          </p:cNvPr>
          <p:cNvSpPr>
            <a:spLocks noGrp="1"/>
          </p:cNvSpPr>
          <p:nvPr>
            <p:ph type="title"/>
          </p:nvPr>
        </p:nvSpPr>
        <p:spPr/>
        <p:txBody>
          <a:bodyPr/>
          <a:lstStyle/>
          <a:p>
            <a:pPr algn="ctr"/>
            <a:r>
              <a:rPr lang="lt-LT" dirty="0">
                <a:solidFill>
                  <a:schemeClr val="tx1"/>
                </a:solidFill>
                <a:latin typeface="Times New Roman" panose="02020603050405020304" pitchFamily="18" charset="0"/>
                <a:cs typeface="Times New Roman" panose="02020603050405020304" pitchFamily="18" charset="0"/>
              </a:rPr>
              <a:t>Ugdymo įstaigos sveikatos rodiklių suvestinė (proc.) (1)</a:t>
            </a:r>
          </a:p>
        </p:txBody>
      </p:sp>
      <p:graphicFrame>
        <p:nvGraphicFramePr>
          <p:cNvPr id="4" name="Diagrama 3">
            <a:extLst>
              <a:ext uri="{FF2B5EF4-FFF2-40B4-BE49-F238E27FC236}">
                <a16:creationId xmlns:a16="http://schemas.microsoft.com/office/drawing/2014/main" id="{9FE259BC-1FAA-4BC5-95D1-31C7043E0F74}"/>
              </a:ext>
            </a:extLst>
          </p:cNvPr>
          <p:cNvGraphicFramePr>
            <a:graphicFrameLocks/>
          </p:cNvGraphicFramePr>
          <p:nvPr>
            <p:extLst>
              <p:ext uri="{D42A27DB-BD31-4B8C-83A1-F6EECF244321}">
                <p14:modId xmlns:p14="http://schemas.microsoft.com/office/powerpoint/2010/main" val="1730976836"/>
              </p:ext>
            </p:extLst>
          </p:nvPr>
        </p:nvGraphicFramePr>
        <p:xfrm>
          <a:off x="677334" y="2206688"/>
          <a:ext cx="8596667" cy="35409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9B0B67A5-84D8-4196-BA5A-9B525F29C639}"/>
              </a:ext>
            </a:extLst>
          </p:cNvPr>
          <p:cNvSpPr txBox="1"/>
          <p:nvPr/>
        </p:nvSpPr>
        <p:spPr>
          <a:xfrm>
            <a:off x="9423292" y="6257731"/>
            <a:ext cx="2677886" cy="369332"/>
          </a:xfrm>
          <a:prstGeom prst="rect">
            <a:avLst/>
          </a:prstGeom>
          <a:noFill/>
          <a:ln>
            <a:solidFill>
              <a:schemeClr val="tx1"/>
            </a:solidFill>
          </a:ln>
        </p:spPr>
        <p:txBody>
          <a:bodyPr wrap="square" rtlCol="0">
            <a:spAutoFit/>
          </a:bodyPr>
          <a:lstStyle/>
          <a:p>
            <a:r>
              <a:rPr lang="lt-LT" i="1" dirty="0">
                <a:latin typeface="Times New Roman" panose="02020603050405020304" pitchFamily="18" charset="0"/>
                <a:cs typeface="Times New Roman" panose="02020603050405020304" pitchFamily="18" charset="0"/>
              </a:rPr>
              <a:t>Šaltinis: VSS IS , 2021m.</a:t>
            </a:r>
          </a:p>
        </p:txBody>
      </p:sp>
    </p:spTree>
    <p:extLst>
      <p:ext uri="{BB962C8B-B14F-4D97-AF65-F5344CB8AC3E}">
        <p14:creationId xmlns:p14="http://schemas.microsoft.com/office/powerpoint/2010/main" val="765339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DB1C593-DFE8-42C4-8490-9886CA5D3019}"/>
              </a:ext>
            </a:extLst>
          </p:cNvPr>
          <p:cNvSpPr>
            <a:spLocks noGrp="1"/>
          </p:cNvSpPr>
          <p:nvPr>
            <p:ph type="title"/>
          </p:nvPr>
        </p:nvSpPr>
        <p:spPr/>
        <p:txBody>
          <a:bodyPr/>
          <a:lstStyle/>
          <a:p>
            <a:pPr algn="ctr"/>
            <a:r>
              <a:rPr lang="lt-LT" dirty="0">
                <a:solidFill>
                  <a:schemeClr val="tx1"/>
                </a:solidFill>
                <a:latin typeface="Times New Roman" panose="02020603050405020304" pitchFamily="18" charset="0"/>
                <a:cs typeface="Times New Roman" panose="02020603050405020304" pitchFamily="18" charset="0"/>
              </a:rPr>
              <a:t>Ugdymo įstaigos sveikatos rodiklių suvestinė (proc.) (2)</a:t>
            </a:r>
          </a:p>
        </p:txBody>
      </p:sp>
      <p:sp>
        <p:nvSpPr>
          <p:cNvPr id="4" name="TextBox 3">
            <a:extLst>
              <a:ext uri="{FF2B5EF4-FFF2-40B4-BE49-F238E27FC236}">
                <a16:creationId xmlns:a16="http://schemas.microsoft.com/office/drawing/2014/main" id="{BCF5E063-9C58-4FD8-950E-817582576698}"/>
              </a:ext>
            </a:extLst>
          </p:cNvPr>
          <p:cNvSpPr txBox="1"/>
          <p:nvPr/>
        </p:nvSpPr>
        <p:spPr>
          <a:xfrm>
            <a:off x="9423292" y="6257731"/>
            <a:ext cx="2677886" cy="369332"/>
          </a:xfrm>
          <a:prstGeom prst="rect">
            <a:avLst/>
          </a:prstGeom>
          <a:noFill/>
          <a:ln>
            <a:solidFill>
              <a:schemeClr val="tx1"/>
            </a:solidFill>
          </a:ln>
        </p:spPr>
        <p:txBody>
          <a:bodyPr wrap="square" rtlCol="0">
            <a:spAutoFit/>
          </a:bodyPr>
          <a:lstStyle/>
          <a:p>
            <a:r>
              <a:rPr lang="lt-LT" i="1" dirty="0">
                <a:latin typeface="Times New Roman" panose="02020603050405020304" pitchFamily="18" charset="0"/>
                <a:cs typeface="Times New Roman" panose="02020603050405020304" pitchFamily="18" charset="0"/>
              </a:rPr>
              <a:t>Šaltinis: VSS IS , 2021m.</a:t>
            </a:r>
          </a:p>
        </p:txBody>
      </p:sp>
      <p:graphicFrame>
        <p:nvGraphicFramePr>
          <p:cNvPr id="5" name="Diagrama 4">
            <a:extLst>
              <a:ext uri="{FF2B5EF4-FFF2-40B4-BE49-F238E27FC236}">
                <a16:creationId xmlns:a16="http://schemas.microsoft.com/office/drawing/2014/main" id="{D94A7BD0-8970-404A-B129-C249FEDCAE3D}"/>
              </a:ext>
            </a:extLst>
          </p:cNvPr>
          <p:cNvGraphicFramePr>
            <a:graphicFrameLocks/>
          </p:cNvGraphicFramePr>
          <p:nvPr>
            <p:extLst>
              <p:ext uri="{D42A27DB-BD31-4B8C-83A1-F6EECF244321}">
                <p14:modId xmlns:p14="http://schemas.microsoft.com/office/powerpoint/2010/main" val="454404830"/>
              </p:ext>
            </p:extLst>
          </p:nvPr>
        </p:nvGraphicFramePr>
        <p:xfrm>
          <a:off x="770475" y="2076062"/>
          <a:ext cx="7906994" cy="37742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3385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D2DFA6A-8E6E-4643-B54D-A5AE4D6DE12F}"/>
              </a:ext>
            </a:extLst>
          </p:cNvPr>
          <p:cNvSpPr>
            <a:spLocks noGrp="1"/>
          </p:cNvSpPr>
          <p:nvPr>
            <p:ph type="title"/>
          </p:nvPr>
        </p:nvSpPr>
        <p:spPr/>
        <p:txBody>
          <a:bodyPr/>
          <a:lstStyle/>
          <a:p>
            <a:pPr algn="ctr"/>
            <a:r>
              <a:rPr lang="lt-LT" dirty="0">
                <a:solidFill>
                  <a:schemeClr val="tx1"/>
                </a:solidFill>
                <a:latin typeface="Times New Roman" panose="02020603050405020304" pitchFamily="18" charset="0"/>
                <a:cs typeface="Times New Roman" panose="02020603050405020304" pitchFamily="18" charset="0"/>
              </a:rPr>
              <a:t>Ugdymo įstaigos sveikatos rodiklių suvestinė (proc.) (3)</a:t>
            </a:r>
          </a:p>
        </p:txBody>
      </p:sp>
      <p:sp>
        <p:nvSpPr>
          <p:cNvPr id="4" name="TextBox 3">
            <a:extLst>
              <a:ext uri="{FF2B5EF4-FFF2-40B4-BE49-F238E27FC236}">
                <a16:creationId xmlns:a16="http://schemas.microsoft.com/office/drawing/2014/main" id="{10B0BA54-6046-43F1-A12E-65FB13A9416D}"/>
              </a:ext>
            </a:extLst>
          </p:cNvPr>
          <p:cNvSpPr txBox="1"/>
          <p:nvPr/>
        </p:nvSpPr>
        <p:spPr>
          <a:xfrm>
            <a:off x="9423292" y="6257731"/>
            <a:ext cx="2677886" cy="369332"/>
          </a:xfrm>
          <a:prstGeom prst="rect">
            <a:avLst/>
          </a:prstGeom>
          <a:noFill/>
          <a:ln>
            <a:solidFill>
              <a:schemeClr val="tx1"/>
            </a:solidFill>
          </a:ln>
        </p:spPr>
        <p:txBody>
          <a:bodyPr wrap="square" rtlCol="0">
            <a:spAutoFit/>
          </a:bodyPr>
          <a:lstStyle/>
          <a:p>
            <a:r>
              <a:rPr lang="lt-LT" i="1" dirty="0">
                <a:latin typeface="Times New Roman" panose="02020603050405020304" pitchFamily="18" charset="0"/>
                <a:cs typeface="Times New Roman" panose="02020603050405020304" pitchFamily="18" charset="0"/>
              </a:rPr>
              <a:t>Šaltinis: VSS IS , 2021m.</a:t>
            </a:r>
          </a:p>
        </p:txBody>
      </p:sp>
      <p:graphicFrame>
        <p:nvGraphicFramePr>
          <p:cNvPr id="5" name="Diagrama 4">
            <a:extLst>
              <a:ext uri="{FF2B5EF4-FFF2-40B4-BE49-F238E27FC236}">
                <a16:creationId xmlns:a16="http://schemas.microsoft.com/office/drawing/2014/main" id="{863D9E00-6792-40FD-989B-56B680FAA116}"/>
              </a:ext>
            </a:extLst>
          </p:cNvPr>
          <p:cNvGraphicFramePr>
            <a:graphicFrameLocks/>
          </p:cNvGraphicFramePr>
          <p:nvPr>
            <p:extLst>
              <p:ext uri="{D42A27DB-BD31-4B8C-83A1-F6EECF244321}">
                <p14:modId xmlns:p14="http://schemas.microsoft.com/office/powerpoint/2010/main" val="78808223"/>
              </p:ext>
            </p:extLst>
          </p:nvPr>
        </p:nvGraphicFramePr>
        <p:xfrm>
          <a:off x="602689" y="2051698"/>
          <a:ext cx="8596668" cy="37332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9626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5E14BF8-B430-4D51-8DF3-25021486DF75}"/>
              </a:ext>
            </a:extLst>
          </p:cNvPr>
          <p:cNvSpPr>
            <a:spLocks noGrp="1"/>
          </p:cNvSpPr>
          <p:nvPr>
            <p:ph type="title"/>
          </p:nvPr>
        </p:nvSpPr>
        <p:spPr/>
        <p:txBody>
          <a:bodyPr/>
          <a:lstStyle/>
          <a:p>
            <a:pPr algn="ctr"/>
            <a:r>
              <a:rPr lang="lt-LT" dirty="0">
                <a:solidFill>
                  <a:schemeClr val="tx1"/>
                </a:solidFill>
                <a:latin typeface="Times New Roman" panose="02020603050405020304" pitchFamily="18" charset="0"/>
                <a:cs typeface="Times New Roman" panose="02020603050405020304" pitchFamily="18" charset="0"/>
              </a:rPr>
              <a:t>Ugdymo įstaigos sveikatos rodiklių suvestinė (proc.) (4) </a:t>
            </a:r>
          </a:p>
        </p:txBody>
      </p:sp>
      <p:sp>
        <p:nvSpPr>
          <p:cNvPr id="4" name="TextBox 3">
            <a:extLst>
              <a:ext uri="{FF2B5EF4-FFF2-40B4-BE49-F238E27FC236}">
                <a16:creationId xmlns:a16="http://schemas.microsoft.com/office/drawing/2014/main" id="{C3F59068-D234-468B-BAD5-FB78175F7B29}"/>
              </a:ext>
            </a:extLst>
          </p:cNvPr>
          <p:cNvSpPr txBox="1"/>
          <p:nvPr/>
        </p:nvSpPr>
        <p:spPr>
          <a:xfrm>
            <a:off x="9423292" y="6257731"/>
            <a:ext cx="2677886" cy="369332"/>
          </a:xfrm>
          <a:prstGeom prst="rect">
            <a:avLst/>
          </a:prstGeom>
          <a:noFill/>
          <a:ln>
            <a:solidFill>
              <a:schemeClr val="tx1"/>
            </a:solidFill>
          </a:ln>
        </p:spPr>
        <p:txBody>
          <a:bodyPr wrap="square" rtlCol="0">
            <a:spAutoFit/>
          </a:bodyPr>
          <a:lstStyle/>
          <a:p>
            <a:r>
              <a:rPr lang="lt-LT" i="1" dirty="0">
                <a:latin typeface="Times New Roman" panose="02020603050405020304" pitchFamily="18" charset="0"/>
                <a:cs typeface="Times New Roman" panose="02020603050405020304" pitchFamily="18" charset="0"/>
              </a:rPr>
              <a:t>Šaltinis: VSS IS , 2021m.</a:t>
            </a:r>
          </a:p>
        </p:txBody>
      </p:sp>
      <p:graphicFrame>
        <p:nvGraphicFramePr>
          <p:cNvPr id="5" name="Diagrama 4">
            <a:extLst>
              <a:ext uri="{FF2B5EF4-FFF2-40B4-BE49-F238E27FC236}">
                <a16:creationId xmlns:a16="http://schemas.microsoft.com/office/drawing/2014/main" id="{12D26F3E-2E21-443E-A309-257F9F2FED37}"/>
              </a:ext>
            </a:extLst>
          </p:cNvPr>
          <p:cNvGraphicFramePr>
            <a:graphicFrameLocks/>
          </p:cNvGraphicFramePr>
          <p:nvPr>
            <p:extLst>
              <p:ext uri="{D42A27DB-BD31-4B8C-83A1-F6EECF244321}">
                <p14:modId xmlns:p14="http://schemas.microsoft.com/office/powerpoint/2010/main" val="1584406"/>
              </p:ext>
            </p:extLst>
          </p:nvPr>
        </p:nvGraphicFramePr>
        <p:xfrm>
          <a:off x="447870" y="2085392"/>
          <a:ext cx="8238930" cy="3671596"/>
        </p:xfrm>
        <a:graphic>
          <a:graphicData uri="http://schemas.openxmlformats.org/drawingml/2006/chart">
            <c:chart xmlns:c="http://schemas.openxmlformats.org/drawingml/2006/chart" xmlns:r="http://schemas.openxmlformats.org/officeDocument/2006/relationships" r:id="rId2"/>
          </a:graphicData>
        </a:graphic>
      </p:graphicFrame>
      <p:pic>
        <p:nvPicPr>
          <p:cNvPr id="3074" name="Picture 2">
            <a:extLst>
              <a:ext uri="{FF2B5EF4-FFF2-40B4-BE49-F238E27FC236}">
                <a16:creationId xmlns:a16="http://schemas.microsoft.com/office/drawing/2014/main" id="{58848F8C-8EDB-4DA2-B9F0-E23C22484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4908" y="2600325"/>
            <a:ext cx="2762250" cy="16573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255487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63D81C0-6B97-46CB-8F75-C0A0D21B68F4}"/>
              </a:ext>
            </a:extLst>
          </p:cNvPr>
          <p:cNvSpPr>
            <a:spLocks noGrp="1"/>
          </p:cNvSpPr>
          <p:nvPr>
            <p:ph type="title"/>
          </p:nvPr>
        </p:nvSpPr>
        <p:spPr/>
        <p:txBody>
          <a:bodyPr/>
          <a:lstStyle/>
          <a:p>
            <a:pPr algn="ctr"/>
            <a:r>
              <a:rPr lang="lt-LT" dirty="0">
                <a:solidFill>
                  <a:schemeClr val="tx1"/>
                </a:solidFill>
                <a:latin typeface="Times New Roman" panose="02020603050405020304" pitchFamily="18" charset="0"/>
                <a:cs typeface="Times New Roman" panose="02020603050405020304" pitchFamily="18" charset="0"/>
              </a:rPr>
              <a:t>Ugdymo įstaigos sveikatos rodiklių suvestinė (proc.) (5)</a:t>
            </a:r>
          </a:p>
        </p:txBody>
      </p:sp>
      <p:sp>
        <p:nvSpPr>
          <p:cNvPr id="4" name="TextBox 3">
            <a:extLst>
              <a:ext uri="{FF2B5EF4-FFF2-40B4-BE49-F238E27FC236}">
                <a16:creationId xmlns:a16="http://schemas.microsoft.com/office/drawing/2014/main" id="{7B85FC9E-356F-4624-BA8F-5602B758B648}"/>
              </a:ext>
            </a:extLst>
          </p:cNvPr>
          <p:cNvSpPr txBox="1"/>
          <p:nvPr/>
        </p:nvSpPr>
        <p:spPr>
          <a:xfrm>
            <a:off x="9423292" y="6257731"/>
            <a:ext cx="2677886" cy="369332"/>
          </a:xfrm>
          <a:prstGeom prst="rect">
            <a:avLst/>
          </a:prstGeom>
          <a:noFill/>
          <a:ln>
            <a:solidFill>
              <a:schemeClr val="tx1"/>
            </a:solidFill>
          </a:ln>
        </p:spPr>
        <p:txBody>
          <a:bodyPr wrap="square" rtlCol="0">
            <a:spAutoFit/>
          </a:bodyPr>
          <a:lstStyle/>
          <a:p>
            <a:r>
              <a:rPr lang="lt-LT" i="1" dirty="0">
                <a:latin typeface="Times New Roman" panose="02020603050405020304" pitchFamily="18" charset="0"/>
                <a:cs typeface="Times New Roman" panose="02020603050405020304" pitchFamily="18" charset="0"/>
              </a:rPr>
              <a:t>Šaltinis: VSS IS , 2021m.</a:t>
            </a:r>
          </a:p>
        </p:txBody>
      </p:sp>
      <p:graphicFrame>
        <p:nvGraphicFramePr>
          <p:cNvPr id="5" name="Diagrama 4">
            <a:extLst>
              <a:ext uri="{FF2B5EF4-FFF2-40B4-BE49-F238E27FC236}">
                <a16:creationId xmlns:a16="http://schemas.microsoft.com/office/drawing/2014/main" id="{EB32C0E4-773B-43F6-B3EF-AAF2B67A7568}"/>
              </a:ext>
            </a:extLst>
          </p:cNvPr>
          <p:cNvGraphicFramePr>
            <a:graphicFrameLocks/>
          </p:cNvGraphicFramePr>
          <p:nvPr>
            <p:extLst>
              <p:ext uri="{D42A27DB-BD31-4B8C-83A1-F6EECF244321}">
                <p14:modId xmlns:p14="http://schemas.microsoft.com/office/powerpoint/2010/main" val="3610300871"/>
              </p:ext>
            </p:extLst>
          </p:nvPr>
        </p:nvGraphicFramePr>
        <p:xfrm>
          <a:off x="677333" y="2057399"/>
          <a:ext cx="8457335" cy="39888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3378892"/>
      </p:ext>
    </p:extLst>
  </p:cSld>
  <p:clrMapOvr>
    <a:masterClrMapping/>
  </p:clrMapOvr>
</p:sld>
</file>

<file path=ppt/theme/theme1.xml><?xml version="1.0" encoding="utf-8"?>
<a:theme xmlns:a="http://schemas.openxmlformats.org/drawingml/2006/main" name="Briaunota">
  <a:themeElements>
    <a:clrScheme name="Briauno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Briauno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riauno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265</TotalTime>
  <Words>1003</Words>
  <Application>Microsoft Office PowerPoint</Application>
  <PresentationFormat>Plačiaekranė</PresentationFormat>
  <Paragraphs>45</Paragraphs>
  <Slides>17</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17</vt:i4>
      </vt:variant>
    </vt:vector>
  </HeadingPairs>
  <TitlesOfParts>
    <vt:vector size="22" baseType="lpstr">
      <vt:lpstr>Arial</vt:lpstr>
      <vt:lpstr>Times New Roman</vt:lpstr>
      <vt:lpstr>Trebuchet MS</vt:lpstr>
      <vt:lpstr>Wingdings 3</vt:lpstr>
      <vt:lpstr>Briaunota</vt:lpstr>
      <vt:lpstr>Klaipėdos ,,Smeltės“ progimnazijos mokinių profilaktinių duomenų analizė 2020-2021m.</vt:lpstr>
      <vt:lpstr>„PowerPoint“ pateiktis</vt:lpstr>
      <vt:lpstr>„PowerPoint“ pateiktis</vt:lpstr>
      <vt:lpstr>„PowerPoint“ pateiktis</vt:lpstr>
      <vt:lpstr>Ugdymo įstaigos sveikatos rodiklių suvestinė (proc.) (1)</vt:lpstr>
      <vt:lpstr>Ugdymo įstaigos sveikatos rodiklių suvestinė (proc.) (2)</vt:lpstr>
      <vt:lpstr>Ugdymo įstaigos sveikatos rodiklių suvestinė (proc.) (3)</vt:lpstr>
      <vt:lpstr>Ugdymo įstaigos sveikatos rodiklių suvestinė (proc.) (4) </vt:lpstr>
      <vt:lpstr>Ugdymo įstaigos sveikatos rodiklių suvestinė (proc.) (5)</vt:lpstr>
      <vt:lpstr>Ugdymo įstaigos sveikatos rodiklių suvestinė (6)</vt:lpstr>
      <vt:lpstr>Apibendrinimas (1)</vt:lpstr>
      <vt:lpstr>Apibendrinimas (2)</vt:lpstr>
      <vt:lpstr>Apibendrinimas (3)</vt:lpstr>
      <vt:lpstr>Apibendrinimas (4)</vt:lpstr>
      <vt:lpstr> Išanalizavus mokinių sveikatos būklę, keliami pagrindiniai tikslai 2021 metams:</vt:lpstr>
      <vt:lpstr>Taip pat tęsiant sveikatos ugdymo veiklą mokykloje, vieni iš prioritetinių uždavinių išlieka: </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Klaipėdos ,,Smeltės“ progimnazijos mokinių profilaktinių duomenų analizė 2020-2021m.</dc:title>
  <dc:creator>Justinas Stasiškis</dc:creator>
  <cp:lastModifiedBy>Justinas Stasiškis</cp:lastModifiedBy>
  <cp:revision>14</cp:revision>
  <dcterms:created xsi:type="dcterms:W3CDTF">2021-03-12T07:25:47Z</dcterms:created>
  <dcterms:modified xsi:type="dcterms:W3CDTF">2021-03-12T12:02:33Z</dcterms:modified>
</cp:coreProperties>
</file>